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notesSlides/notesSlide63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notesSlides/notesSlide30.xml" ContentType="application/vnd.openxmlformats-officedocument.presentationml.notesSlide+xml"/>
  <Override PartName="/ppt/charts/chart20.xml" ContentType="application/vnd.openxmlformats-officedocument.drawingml.chart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Default Extension="doc" ContentType="application/msword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charts/chart18.xml" ContentType="application/vnd.openxmlformats-officedocument.drawingml.chart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emf" ContentType="image/x-emf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charts/chart25.xml" ContentType="application/vnd.openxmlformats-officedocument.drawingml.chart+xml"/>
  <Override PartName="/ppt/notesSlides/notesSlide64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charts/chart14.xml" ContentType="application/vnd.openxmlformats-officedocument.drawingml.chart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charts/chart8.xml" ContentType="application/vnd.openxmlformats-officedocument.drawingml.chart+xml"/>
  <Override PartName="/ppt/notesSlides/notesSlide42.xml" ContentType="application/vnd.openxmlformats-officedocument.presentationml.notesSlide+xml"/>
  <Override PartName="/ppt/charts/chart21.xml" ContentType="application/vnd.openxmlformats-officedocument.drawingml.chart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charts/chart19.xml" ContentType="application/vnd.openxmlformats-officedocument.drawingml.chart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charts/chart26.xml" ContentType="application/vnd.openxmlformats-officedocument.drawingml.chart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charts/chart15.xml" ContentType="application/vnd.openxmlformats-officedocument.drawingml.chart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notesSlides/notesSlide32.xml" ContentType="application/vnd.openxmlformats-officedocument.presentationml.notesSlide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drawings/drawing1.xml" ContentType="application/vnd.openxmlformats-officedocument.drawingml.chartshapes+xml"/>
  <Override PartName="/ppt/notesSlides/notesSlide48.xml" ContentType="application/vnd.openxmlformats-officedocument.presentationml.notesSlide+xml"/>
  <Override PartName="/ppt/charts/chart27.xml" ContentType="application/vnd.openxmlformats-officedocument.drawingml.chart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charts/chart16.xml" ContentType="application/vnd.openxmlformats-officedocument.drawingml.chart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charts/chart23.xml" ContentType="application/vnd.openxmlformats-officedocument.drawingml.chart+xml"/>
  <Override PartName="/ppt/notesSlides/notesSlide62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charts/chart12.xml" ContentType="application/vnd.openxmlformats-officedocument.drawingml.chart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charts/chart2.xml" ContentType="application/vnd.openxmlformats-officedocument.drawingml.chart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notesSlides/notesSlide67.xml" ContentType="application/vnd.openxmlformats-officedocument.presentationml.notes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charts/chart17.xml" ContentType="application/vnd.openxmlformats-officedocument.drawingml.chart+xml"/>
  <Override PartName="/ppt/notesSlides/notesSlide56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notesSlides/notesSlide7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9"/>
  </p:notesMasterIdLst>
  <p:handoutMasterIdLst>
    <p:handoutMasterId r:id="rId90"/>
  </p:handoutMasterIdLst>
  <p:sldIdLst>
    <p:sldId id="525" r:id="rId2"/>
    <p:sldId id="256" r:id="rId3"/>
    <p:sldId id="403" r:id="rId4"/>
    <p:sldId id="530" r:id="rId5"/>
    <p:sldId id="532" r:id="rId6"/>
    <p:sldId id="416" r:id="rId7"/>
    <p:sldId id="545" r:id="rId8"/>
    <p:sldId id="584" r:id="rId9"/>
    <p:sldId id="583" r:id="rId10"/>
    <p:sldId id="533" r:id="rId11"/>
    <p:sldId id="462" r:id="rId12"/>
    <p:sldId id="407" r:id="rId13"/>
    <p:sldId id="553" r:id="rId14"/>
    <p:sldId id="671" r:id="rId15"/>
    <p:sldId id="554" r:id="rId16"/>
    <p:sldId id="667" r:id="rId17"/>
    <p:sldId id="668" r:id="rId18"/>
    <p:sldId id="555" r:id="rId19"/>
    <p:sldId id="556" r:id="rId20"/>
    <p:sldId id="558" r:id="rId21"/>
    <p:sldId id="620" r:id="rId22"/>
    <p:sldId id="622" r:id="rId23"/>
    <p:sldId id="619" r:id="rId24"/>
    <p:sldId id="617" r:id="rId25"/>
    <p:sldId id="673" r:id="rId26"/>
    <p:sldId id="490" r:id="rId27"/>
    <p:sldId id="492" r:id="rId28"/>
    <p:sldId id="601" r:id="rId29"/>
    <p:sldId id="485" r:id="rId30"/>
    <p:sldId id="613" r:id="rId31"/>
    <p:sldId id="598" r:id="rId32"/>
    <p:sldId id="623" r:id="rId33"/>
    <p:sldId id="538" r:id="rId34"/>
    <p:sldId id="539" r:id="rId35"/>
    <p:sldId id="540" r:id="rId36"/>
    <p:sldId id="577" r:id="rId37"/>
    <p:sldId id="578" r:id="rId38"/>
    <p:sldId id="585" r:id="rId39"/>
    <p:sldId id="663" r:id="rId40"/>
    <p:sldId id="664" r:id="rId41"/>
    <p:sldId id="453" r:id="rId42"/>
    <p:sldId id="660" r:id="rId43"/>
    <p:sldId id="661" r:id="rId44"/>
    <p:sldId id="662" r:id="rId45"/>
    <p:sldId id="618" r:id="rId46"/>
    <p:sldId id="500" r:id="rId47"/>
    <p:sldId id="501" r:id="rId48"/>
    <p:sldId id="609" r:id="rId49"/>
    <p:sldId id="615" r:id="rId50"/>
    <p:sldId id="534" r:id="rId51"/>
    <p:sldId id="665" r:id="rId52"/>
    <p:sldId id="637" r:id="rId53"/>
    <p:sldId id="638" r:id="rId54"/>
    <p:sldId id="639" r:id="rId55"/>
    <p:sldId id="640" r:id="rId56"/>
    <p:sldId id="641" r:id="rId57"/>
    <p:sldId id="642" r:id="rId58"/>
    <p:sldId id="643" r:id="rId59"/>
    <p:sldId id="644" r:id="rId60"/>
    <p:sldId id="645" r:id="rId61"/>
    <p:sldId id="646" r:id="rId62"/>
    <p:sldId id="647" r:id="rId63"/>
    <p:sldId id="648" r:id="rId64"/>
    <p:sldId id="649" r:id="rId65"/>
    <p:sldId id="650" r:id="rId66"/>
    <p:sldId id="654" r:id="rId67"/>
    <p:sldId id="653" r:id="rId68"/>
    <p:sldId id="656" r:id="rId69"/>
    <p:sldId id="464" r:id="rId70"/>
    <p:sldId id="568" r:id="rId71"/>
    <p:sldId id="569" r:id="rId72"/>
    <p:sldId id="570" r:id="rId73"/>
    <p:sldId id="624" r:id="rId74"/>
    <p:sldId id="625" r:id="rId75"/>
    <p:sldId id="626" r:id="rId76"/>
    <p:sldId id="627" r:id="rId77"/>
    <p:sldId id="594" r:id="rId78"/>
    <p:sldId id="574" r:id="rId79"/>
    <p:sldId id="628" r:id="rId80"/>
    <p:sldId id="595" r:id="rId81"/>
    <p:sldId id="575" r:id="rId82"/>
    <p:sldId id="596" r:id="rId83"/>
    <p:sldId id="576" r:id="rId84"/>
    <p:sldId id="605" r:id="rId85"/>
    <p:sldId id="606" r:id="rId86"/>
    <p:sldId id="666" r:id="rId87"/>
    <p:sldId id="467" r:id="rId88"/>
  </p:sldIdLst>
  <p:sldSz cx="9144000" cy="6858000" type="screen4x3"/>
  <p:notesSz cx="7010400" cy="9296400"/>
  <p:custDataLst>
    <p:tags r:id="rId91"/>
  </p:custDataLst>
  <p:defaultTextStyle>
    <a:defPPr>
      <a:defRPr lang="es-ES_tradnl"/>
    </a:defPPr>
    <a:lvl1pPr algn="l" rtl="0" eaLnBrk="0" fontAlgn="base" hangingPunct="0">
      <a:spcBef>
        <a:spcPct val="5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FF"/>
    <a:srgbClr val="990033"/>
    <a:srgbClr val="993300"/>
    <a:srgbClr val="FF5050"/>
    <a:srgbClr val="9999FF"/>
    <a:srgbClr val="FF6600"/>
    <a:srgbClr val="FF9966"/>
    <a:srgbClr val="CC66FF"/>
    <a:srgbClr val="6699FF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99" autoAdjust="0"/>
    <p:restoredTop sz="99877" autoAdjust="0"/>
  </p:normalViewPr>
  <p:slideViewPr>
    <p:cSldViewPr>
      <p:cViewPr>
        <p:scale>
          <a:sx n="80" d="100"/>
          <a:sy n="80" d="100"/>
        </p:scale>
        <p:origin x="-1086" y="-66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1212"/>
    </p:cViewPr>
  </p:sorterViewPr>
  <p:notesViewPr>
    <p:cSldViewPr>
      <p:cViewPr varScale="1">
        <p:scale>
          <a:sx n="31" d="100"/>
          <a:sy n="31" d="100"/>
        </p:scale>
        <p:origin x="-1572" y="-102"/>
      </p:cViewPr>
      <p:guideLst>
        <p:guide orient="horz" pos="2928"/>
        <p:guide pos="220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handoutMaster" Target="handoutMasters/handoutMaster1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69.xml"/><Relationship Id="rId1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AEE\Colaboraciones\DAE\Presentaci&#243;n%20Info%20coyuntura%202014\Copia%20de%20graficas-pib%20bases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AEE\Colaboraciones\DAE\Presentaci&#243;n%20Info%20coyuntura%202014\Copia%20de%20graficas-pib%20bases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AEE\Colaboraciones\DAE\Presentaci&#243;n%20Info%20coyuntura%202014\Copia%20de%20graficas-pib%20bases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AEE\Colaboraciones\DAE\Presentaci&#243;n%20Info%20coyuntura%202014\Copia%20de%20graficas-pib%20bases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pib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igae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igae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igae.xls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trabajos\Presentaciones%202014\datos_presenta\Gr&#225;fica_PIND._EUA_M&#201;XICO_Base_2008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balanza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servicio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Confianza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iat-icp-ipm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iat-icp-ipm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iat-icp-ipm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ENOE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resentaciones\Presentaciones\presentaciones%20direccion\indicadores%20coyuntura\datos%20para%20presentacion\ENOE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ENOE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ENOE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ENOE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%202014\datos_presenta\esferas%20enoe.xls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AEE\Colaboraciones\DAE\Indicadores%20de%20OyE%20Victor.xlsx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AEE\Colaboraciones\DAE\Indicadores%20de%20OyE%20Victor.xlsx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SAEE\Colaboraciones\DAE\Indicadores%20de%20OyE%20Victor.xlsx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-2013\datos%20para%20presentacion\graficas-paises.xlsx" TargetMode="Externa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-2013\datos%20para%20presentacion\graficas-paises.xlsx" TargetMode="External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rabajos\Presentaciones-2013\datos%20para%20presentacion\graficas-pais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otX val="50"/>
      <c:rotY val="160"/>
      <c:perspective val="30"/>
    </c:view3D>
    <c:plotArea>
      <c:layout>
        <c:manualLayout>
          <c:layoutTarget val="inner"/>
          <c:xMode val="edge"/>
          <c:yMode val="edge"/>
          <c:x val="6.3888888888888884E-2"/>
          <c:y val="0"/>
          <c:w val="0.73939020122484767"/>
          <c:h val="0.89814814814814881"/>
        </c:manualLayout>
      </c:layout>
      <c:pie3DChart>
        <c:varyColors val="1"/>
        <c:ser>
          <c:idx val="0"/>
          <c:order val="0"/>
          <c:spPr>
            <a:solidFill>
              <a:schemeClr val="accent6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explosion val="13"/>
          <c:dPt>
            <c:idx val="0"/>
            <c:explosion val="6"/>
            <c:spPr>
              <a:solidFill>
                <a:srgbClr val="CC33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explosion val="5"/>
            <c:spPr>
              <a:solidFill>
                <a:srgbClr val="FF99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00B05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0066FF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2.5638670166229297E-3"/>
                  <c:y val="-4.1800452026829978E-2"/>
                </c:manualLayout>
              </c:layout>
              <c:dLblPos val="bestFit"/>
              <c:showVal val="1"/>
            </c:dLbl>
            <c:dLbl>
              <c:idx val="1"/>
              <c:layout>
                <c:manualLayout>
                  <c:x val="-7.7834645669291429E-3"/>
                  <c:y val="-2.0563575386410085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4.4994541747052884E-2"/>
                  <c:y val="-3.8453639825405382E-3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-1.6230491935396045E-2"/>
                  <c:y val="-1.7169280432743697E-2"/>
                </c:manualLayout>
              </c:layout>
              <c:dLblPos val="bestFit"/>
              <c:showVal val="1"/>
            </c:dLbl>
            <c:showVal val="1"/>
            <c:showLeaderLines val="1"/>
          </c:dLbls>
          <c:cat>
            <c:strRef>
              <c:f>Hoja1!$B$5:$B$8</c:f>
              <c:strCache>
                <c:ptCount val="4"/>
                <c:pt idx="0">
                  <c:v>Terciarias</c:v>
                </c:pt>
                <c:pt idx="1">
                  <c:v>Secundarias</c:v>
                </c:pt>
                <c:pt idx="2">
                  <c:v>Primarias</c:v>
                </c:pt>
                <c:pt idx="3">
                  <c:v>SIFMI</c:v>
                </c:pt>
              </c:strCache>
            </c:strRef>
          </c:cat>
          <c:val>
            <c:numRef>
              <c:f>Hoja1!$C$5:$C$8</c:f>
              <c:numCache>
                <c:formatCode>0.0</c:formatCode>
                <c:ptCount val="4"/>
                <c:pt idx="0">
                  <c:v>55.5</c:v>
                </c:pt>
                <c:pt idx="1">
                  <c:v>37.300000000000004</c:v>
                </c:pt>
                <c:pt idx="2">
                  <c:v>8.4</c:v>
                </c:pt>
                <c:pt idx="3">
                  <c:v>-1.2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40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MX"/>
  <c:chart>
    <c:view3D>
      <c:rotX val="50"/>
      <c:rotY val="160"/>
      <c:perspective val="30"/>
    </c:view3D>
    <c:plotArea>
      <c:layout>
        <c:manualLayout>
          <c:layoutTarget val="inner"/>
          <c:xMode val="edge"/>
          <c:yMode val="edge"/>
          <c:x val="6.3888888888888884E-2"/>
          <c:y val="0"/>
          <c:w val="0.73939020122484789"/>
          <c:h val="0.89814814814814814"/>
        </c:manualLayout>
      </c:layout>
      <c:pie3DChart>
        <c:varyColors val="1"/>
        <c:ser>
          <c:idx val="0"/>
          <c:order val="0"/>
          <c:spPr>
            <a:solidFill>
              <a:schemeClr val="accent6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explosion val="13"/>
          <c:dPt>
            <c:idx val="0"/>
            <c:explosion val="6"/>
            <c:spPr>
              <a:solidFill>
                <a:srgbClr val="CC33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explosion val="5"/>
            <c:spPr>
              <a:solidFill>
                <a:srgbClr val="FF99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00B05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0066FF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1.0862656690735259E-2"/>
                  <c:y val="-8.5594840811103814E-3"/>
                </c:manualLayout>
              </c:layout>
              <c:dLblPos val="bestFit"/>
              <c:showVal val="1"/>
            </c:dLbl>
            <c:dLbl>
              <c:idx val="1"/>
              <c:layout>
                <c:manualLayout>
                  <c:x val="-7.7834645669291446E-3"/>
                  <c:y val="-2.0563575386410082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2.2138651260971004E-2"/>
                  <c:y val="-1.4896760809484259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-1.6230533683289621E-2"/>
                  <c:y val="4.9912510936133249E-3"/>
                </c:manualLayout>
              </c:layout>
              <c:dLblPos val="bestFit"/>
              <c:showVal val="1"/>
            </c:dLbl>
            <c:showVal val="1"/>
            <c:showLeaderLines val="1"/>
          </c:dLbls>
          <c:cat>
            <c:strRef>
              <c:f>Hoja1!$B$5:$B$8</c:f>
              <c:strCache>
                <c:ptCount val="4"/>
                <c:pt idx="0">
                  <c:v>Terciarias</c:v>
                </c:pt>
                <c:pt idx="1">
                  <c:v>Secundarias</c:v>
                </c:pt>
                <c:pt idx="2">
                  <c:v>Primarias</c:v>
                </c:pt>
                <c:pt idx="3">
                  <c:v>SIFMI</c:v>
                </c:pt>
              </c:strCache>
            </c:strRef>
          </c:cat>
          <c:val>
            <c:numRef>
              <c:f>Hoja1!$D$5:$D$8</c:f>
              <c:numCache>
                <c:formatCode>0.0</c:formatCode>
                <c:ptCount val="4"/>
                <c:pt idx="0">
                  <c:v>69.8</c:v>
                </c:pt>
                <c:pt idx="1">
                  <c:v>26.8</c:v>
                </c:pt>
                <c:pt idx="2">
                  <c:v>6.3</c:v>
                </c:pt>
                <c:pt idx="3">
                  <c:v>-2.9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40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otX val="50"/>
      <c:rotY val="160"/>
      <c:perspective val="30"/>
    </c:view3D>
    <c:plotArea>
      <c:layout>
        <c:manualLayout>
          <c:layoutTarget val="inner"/>
          <c:xMode val="edge"/>
          <c:yMode val="edge"/>
          <c:x val="6.3888888888888884E-2"/>
          <c:y val="0"/>
          <c:w val="0.73939020122484811"/>
          <c:h val="0.89814814814814814"/>
        </c:manualLayout>
      </c:layout>
      <c:pie3DChart>
        <c:varyColors val="1"/>
        <c:ser>
          <c:idx val="0"/>
          <c:order val="0"/>
          <c:spPr>
            <a:solidFill>
              <a:schemeClr val="accent6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explosion val="13"/>
          <c:dPt>
            <c:idx val="0"/>
            <c:explosion val="6"/>
            <c:spPr>
              <a:solidFill>
                <a:srgbClr val="CC33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explosion val="5"/>
            <c:spPr>
              <a:solidFill>
                <a:srgbClr val="FF99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00B05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0066FF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0964049618279296E-3"/>
                  <c:y val="-8.5594840811103884E-3"/>
                </c:manualLayout>
              </c:layout>
              <c:dLblPos val="bestFit"/>
              <c:showVal val="1"/>
            </c:dLbl>
            <c:dLbl>
              <c:idx val="1"/>
              <c:layout>
                <c:manualLayout>
                  <c:x val="-7.7834645669291472E-3"/>
                  <c:y val="-2.0563575386410082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4.7889478469958446E-2"/>
                  <c:y val="-3.1473856049900141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-1.6230533683289621E-2"/>
                  <c:y val="4.991251093613331E-3"/>
                </c:manualLayout>
              </c:layout>
              <c:dLblPos val="bestFit"/>
              <c:showVal val="1"/>
            </c:dLbl>
            <c:showVal val="1"/>
            <c:showLeaderLines val="1"/>
          </c:dLbls>
          <c:cat>
            <c:strRef>
              <c:f>Hoja1!$B$5:$B$8</c:f>
              <c:strCache>
                <c:ptCount val="4"/>
                <c:pt idx="0">
                  <c:v>Terciarias</c:v>
                </c:pt>
                <c:pt idx="1">
                  <c:v>Secundarias</c:v>
                </c:pt>
                <c:pt idx="2">
                  <c:v>Primarias</c:v>
                </c:pt>
                <c:pt idx="3">
                  <c:v>SIFMI</c:v>
                </c:pt>
              </c:strCache>
            </c:strRef>
          </c:cat>
          <c:val>
            <c:numRef>
              <c:f>Hoja1!$E$5:$E$8</c:f>
              <c:numCache>
                <c:formatCode>0.0</c:formatCode>
                <c:ptCount val="4"/>
                <c:pt idx="0">
                  <c:v>64.8</c:v>
                </c:pt>
                <c:pt idx="1">
                  <c:v>32.9</c:v>
                </c:pt>
                <c:pt idx="2">
                  <c:v>4</c:v>
                </c:pt>
                <c:pt idx="3">
                  <c:v>-1.7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40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otX val="50"/>
      <c:rotY val="160"/>
      <c:perspective val="30"/>
    </c:view3D>
    <c:plotArea>
      <c:layout>
        <c:manualLayout>
          <c:layoutTarget val="inner"/>
          <c:xMode val="edge"/>
          <c:yMode val="edge"/>
          <c:x val="6.3888888888888884E-2"/>
          <c:y val="0"/>
          <c:w val="0.73939020122484833"/>
          <c:h val="0.89814814814814814"/>
        </c:manualLayout>
      </c:layout>
      <c:pie3DChart>
        <c:varyColors val="1"/>
        <c:ser>
          <c:idx val="0"/>
          <c:order val="0"/>
          <c:spPr>
            <a:solidFill>
              <a:schemeClr val="accent6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explosion val="13"/>
          <c:dPt>
            <c:idx val="0"/>
            <c:explosion val="6"/>
            <c:spPr>
              <a:solidFill>
                <a:srgbClr val="CC33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explosion val="5"/>
            <c:spPr>
              <a:solidFill>
                <a:srgbClr val="FF99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00B05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5.3301532329205837E-3"/>
                  <c:y val="-6.3961146130971855E-2"/>
                </c:manualLayout>
              </c:layout>
              <c:dLblPos val="bestFit"/>
              <c:showVal val="1"/>
            </c:dLbl>
            <c:dLbl>
              <c:idx val="1"/>
              <c:layout>
                <c:manualLayout>
                  <c:x val="-7.7834645669291489E-3"/>
                  <c:y val="-2.0563575386410082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-1.3135170603674541E-2"/>
                  <c:y val="1.6805191017789515E-3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-1.6230533683289621E-2"/>
                  <c:y val="4.9912510936133371E-3"/>
                </c:manualLayout>
              </c:layout>
              <c:dLblPos val="bestFit"/>
              <c:showVal val="1"/>
            </c:dLbl>
            <c:showVal val="1"/>
            <c:showLeaderLines val="1"/>
          </c:dLbls>
          <c:cat>
            <c:strRef>
              <c:f>Hoja1!$B$5:$B$7</c:f>
              <c:strCache>
                <c:ptCount val="3"/>
                <c:pt idx="0">
                  <c:v>Terciarias</c:v>
                </c:pt>
                <c:pt idx="1">
                  <c:v>Secundarias</c:v>
                </c:pt>
                <c:pt idx="2">
                  <c:v>Primarias</c:v>
                </c:pt>
              </c:strCache>
            </c:strRef>
          </c:cat>
          <c:val>
            <c:numRef>
              <c:f>Hoja1!$F$5:$F$7</c:f>
              <c:numCache>
                <c:formatCode>0.0</c:formatCode>
                <c:ptCount val="3"/>
                <c:pt idx="0">
                  <c:v>60.1</c:v>
                </c:pt>
                <c:pt idx="1">
                  <c:v>36.6</c:v>
                </c:pt>
                <c:pt idx="2">
                  <c:v>3.3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40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multiLvlStrRef>
              <c:f>'grafica-pib'!$C$3:$D$24</c:f>
              <c:multiLvlStrCache>
                <c:ptCount val="22"/>
                <c:lvl>
                  <c:pt idx="0">
                    <c:v>I</c:v>
                  </c:pt>
                  <c:pt idx="1">
                    <c:v>II</c:v>
                  </c:pt>
                  <c:pt idx="2">
                    <c:v>III</c:v>
                  </c:pt>
                  <c:pt idx="3">
                    <c:v>IV</c:v>
                  </c:pt>
                  <c:pt idx="4">
                    <c:v>I</c:v>
                  </c:pt>
                  <c:pt idx="5">
                    <c:v>II</c:v>
                  </c:pt>
                  <c:pt idx="6">
                    <c:v>III</c:v>
                  </c:pt>
                  <c:pt idx="7">
                    <c:v>IV</c:v>
                  </c:pt>
                  <c:pt idx="8">
                    <c:v>I</c:v>
                  </c:pt>
                  <c:pt idx="9">
                    <c:v>II</c:v>
                  </c:pt>
                  <c:pt idx="10">
                    <c:v>III</c:v>
                  </c:pt>
                  <c:pt idx="11">
                    <c:v>IV</c:v>
                  </c:pt>
                  <c:pt idx="12">
                    <c:v>I</c:v>
                  </c:pt>
                  <c:pt idx="13">
                    <c:v>II</c:v>
                  </c:pt>
                  <c:pt idx="14">
                    <c:v>III</c:v>
                  </c:pt>
                  <c:pt idx="15">
                    <c:v>IV</c:v>
                  </c:pt>
                  <c:pt idx="16">
                    <c:v>I</c:v>
                  </c:pt>
                  <c:pt idx="17">
                    <c:v>II</c:v>
                  </c:pt>
                  <c:pt idx="18">
                    <c:v>III</c:v>
                  </c:pt>
                  <c:pt idx="19">
                    <c:v>IV</c:v>
                  </c:pt>
                  <c:pt idx="20">
                    <c:v>I</c:v>
                  </c:pt>
                  <c:pt idx="21">
                    <c:v>II</c:v>
                  </c:pt>
                </c:lvl>
                <c:lvl>
                  <c:pt idx="0">
                    <c:v>2009</c:v>
                  </c:pt>
                  <c:pt idx="4">
                    <c:v>2010</c:v>
                  </c:pt>
                  <c:pt idx="8">
                    <c:v>2011</c:v>
                  </c:pt>
                  <c:pt idx="12">
                    <c:v>2012</c:v>
                  </c:pt>
                  <c:pt idx="16">
                    <c:v>2013</c:v>
                  </c:pt>
                  <c:pt idx="20">
                    <c:v>2014</c:v>
                  </c:pt>
                </c:lvl>
              </c:multiLvlStrCache>
            </c:multiLvlStrRef>
          </c:cat>
          <c:val>
            <c:numRef>
              <c:f>'grafica-pib'!$E$3:$E$24</c:f>
              <c:numCache>
                <c:formatCode>0.0</c:formatCode>
                <c:ptCount val="22"/>
                <c:pt idx="0">
                  <c:v>-5.230032802540193</c:v>
                </c:pt>
                <c:pt idx="1">
                  <c:v>-7.9398070232886324</c:v>
                </c:pt>
                <c:pt idx="2">
                  <c:v>-4.5740968906858015</c:v>
                </c:pt>
                <c:pt idx="3">
                  <c:v>-1.0436214165326911</c:v>
                </c:pt>
                <c:pt idx="4">
                  <c:v>3.6985935388527018</c:v>
                </c:pt>
                <c:pt idx="5">
                  <c:v>6.7418518837857988</c:v>
                </c:pt>
                <c:pt idx="6">
                  <c:v>5.4399880835435592</c:v>
                </c:pt>
                <c:pt idx="7">
                  <c:v>4.5879267462628706</c:v>
                </c:pt>
                <c:pt idx="8">
                  <c:v>4.4505406785156465</c:v>
                </c:pt>
                <c:pt idx="9">
                  <c:v>3.2315118212732585</c:v>
                </c:pt>
                <c:pt idx="10">
                  <c:v>4.1719170295177843</c:v>
                </c:pt>
                <c:pt idx="11">
                  <c:v>4.3226028772288245</c:v>
                </c:pt>
                <c:pt idx="12">
                  <c:v>4.8882600991402434</c:v>
                </c:pt>
                <c:pt idx="13">
                  <c:v>4.4984240851213748</c:v>
                </c:pt>
                <c:pt idx="14">
                  <c:v>3.1856979491879378</c:v>
                </c:pt>
                <c:pt idx="15">
                  <c:v>3.4212157509923995</c:v>
                </c:pt>
                <c:pt idx="16">
                  <c:v>0.63543060877406798</c:v>
                </c:pt>
                <c:pt idx="17">
                  <c:v>1.5971993332323648</c:v>
                </c:pt>
                <c:pt idx="18">
                  <c:v>1.3964367628546359</c:v>
                </c:pt>
                <c:pt idx="19">
                  <c:v>0.66366993319835577</c:v>
                </c:pt>
                <c:pt idx="20">
                  <c:v>1.8774302565036418</c:v>
                </c:pt>
                <c:pt idx="21">
                  <c:v>1.5643180204520941</c:v>
                </c:pt>
              </c:numCache>
            </c:numRef>
          </c:val>
        </c:ser>
        <c:gapWidth val="80"/>
        <c:axId val="176925312"/>
        <c:axId val="176935296"/>
      </c:barChart>
      <c:catAx>
        <c:axId val="176925312"/>
        <c:scaling>
          <c:orientation val="minMax"/>
        </c:scaling>
        <c:axPos val="b"/>
        <c:tickLblPos val="low"/>
        <c:crossAx val="176935296"/>
        <c:crosses val="autoZero"/>
        <c:auto val="1"/>
        <c:lblAlgn val="ctr"/>
        <c:lblOffset val="100"/>
      </c:catAx>
      <c:valAx>
        <c:axId val="176935296"/>
        <c:scaling>
          <c:orientation val="minMax"/>
        </c:scaling>
        <c:axPos val="l"/>
        <c:numFmt formatCode="0.0" sourceLinked="1"/>
        <c:tickLblPos val="nextTo"/>
        <c:crossAx val="176925312"/>
        <c:crosses val="autoZero"/>
        <c:crossBetween val="between"/>
      </c:valAx>
      <c:spPr>
        <a:noFill/>
        <a:ln>
          <a:solidFill>
            <a:schemeClr val="accent1"/>
          </a:solidFill>
        </a:ln>
      </c:spPr>
    </c:plotArea>
    <c:plotVisOnly val="1"/>
  </c:chart>
  <c:spPr>
    <a:noFill/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otX val="0"/>
      <c:depthPercent val="100"/>
      <c:rAngAx val="1"/>
    </c:view3D>
    <c:sideWall>
      <c:spPr>
        <a:noFill/>
      </c:spPr>
    </c:sideWall>
    <c:backWall>
      <c:spPr>
        <a:noFill/>
      </c:spPr>
    </c:backWall>
    <c:plotArea>
      <c:layout>
        <c:manualLayout>
          <c:layoutTarget val="inner"/>
          <c:xMode val="edge"/>
          <c:yMode val="edge"/>
          <c:x val="7.9602050781250003E-2"/>
          <c:y val="5.8902275769745702E-2"/>
          <c:w val="0.90034044053819706"/>
          <c:h val="0.68617525218986575"/>
        </c:manualLayout>
      </c:layout>
      <c:bar3DChart>
        <c:barDir val="col"/>
        <c:grouping val="clustered"/>
        <c:ser>
          <c:idx val="0"/>
          <c:order val="0"/>
          <c:dLbls>
            <c:txPr>
              <a:bodyPr rot="-5400000" vert="horz"/>
              <a:lstStyle/>
              <a:p>
                <a:pPr algn="ctr">
                  <a:defRPr sz="800" b="0" i="0" u="none" strike="noStrike" baseline="0">
                    <a:solidFill>
                      <a:srgbClr val="000000"/>
                    </a:solidFill>
                    <a:latin typeface="Arial Narrow" pitchFamily="34" charset="0"/>
                    <a:ea typeface="Calibri"/>
                    <a:cs typeface="Calibri"/>
                  </a:defRPr>
                </a:pPr>
                <a:endParaRPr lang="es-MX"/>
              </a:p>
            </c:txPr>
            <c:showVal val="1"/>
          </c:dLbls>
          <c:cat>
            <c:multiLvlStrRef>
              <c:f>'graficas-Nota'!$C$28:$D$69</c:f>
              <c:multiLvlStrCache>
                <c:ptCount val="42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</c:lvl>
                <c:lvl>
                  <c:pt idx="0">
                    <c:v>2011</c:v>
                  </c:pt>
                  <c:pt idx="12">
                    <c:v>2012</c:v>
                  </c:pt>
                  <c:pt idx="24">
                    <c:v>2013</c:v>
                  </c:pt>
                  <c:pt idx="36">
                    <c:v>2014</c:v>
                  </c:pt>
                </c:lvl>
              </c:multiLvlStrCache>
            </c:multiLvlStrRef>
          </c:cat>
          <c:val>
            <c:numRef>
              <c:f>'graficas-Nota'!$E$28:$E$69</c:f>
              <c:numCache>
                <c:formatCode>0.0</c:formatCode>
                <c:ptCount val="42"/>
                <c:pt idx="0">
                  <c:v>4.844542207501628</c:v>
                </c:pt>
                <c:pt idx="1">
                  <c:v>4.4025300671407646</c:v>
                </c:pt>
                <c:pt idx="2">
                  <c:v>4.4212246656764895</c:v>
                </c:pt>
                <c:pt idx="3">
                  <c:v>2.6754969427641289</c:v>
                </c:pt>
                <c:pt idx="4">
                  <c:v>4.0321844191650031</c:v>
                </c:pt>
                <c:pt idx="5">
                  <c:v>3.1344842744924599</c:v>
                </c:pt>
                <c:pt idx="6">
                  <c:v>3.5154380115925572</c:v>
                </c:pt>
                <c:pt idx="7">
                  <c:v>4.7413084817721014</c:v>
                </c:pt>
                <c:pt idx="8">
                  <c:v>4.3124818791501784</c:v>
                </c:pt>
                <c:pt idx="9">
                  <c:v>4.3854363478441973</c:v>
                </c:pt>
                <c:pt idx="10">
                  <c:v>4.6819402419577756</c:v>
                </c:pt>
                <c:pt idx="11">
                  <c:v>3.9467947165897801</c:v>
                </c:pt>
                <c:pt idx="12">
                  <c:v>4.7257564496673945</c:v>
                </c:pt>
                <c:pt idx="13">
                  <c:v>6.5049808421197284</c:v>
                </c:pt>
                <c:pt idx="14">
                  <c:v>3.6554534027844121</c:v>
                </c:pt>
                <c:pt idx="15">
                  <c:v>4.1675341000641932</c:v>
                </c:pt>
                <c:pt idx="16">
                  <c:v>4.832954477585087</c:v>
                </c:pt>
                <c:pt idx="17">
                  <c:v>4.5936447514831134</c:v>
                </c:pt>
                <c:pt idx="18">
                  <c:v>4.2735908968715703</c:v>
                </c:pt>
                <c:pt idx="19">
                  <c:v>3.3722080052631989</c:v>
                </c:pt>
                <c:pt idx="20">
                  <c:v>1.9178305481370879</c:v>
                </c:pt>
                <c:pt idx="21">
                  <c:v>3.8258861036698733</c:v>
                </c:pt>
                <c:pt idx="22">
                  <c:v>4.3547630522892735</c:v>
                </c:pt>
                <c:pt idx="23">
                  <c:v>2.1623603491797332</c:v>
                </c:pt>
                <c:pt idx="24">
                  <c:v>2.9414313182180658</c:v>
                </c:pt>
                <c:pt idx="25">
                  <c:v>0.43972811293839231</c:v>
                </c:pt>
                <c:pt idx="26">
                  <c:v>-1.4084790891540975</c:v>
                </c:pt>
                <c:pt idx="27">
                  <c:v>4.1826892896077643</c:v>
                </c:pt>
                <c:pt idx="28">
                  <c:v>1.1954657156768311</c:v>
                </c:pt>
                <c:pt idx="29">
                  <c:v>-0.40140212894550686</c:v>
                </c:pt>
                <c:pt idx="30">
                  <c:v>2.1530877301913587</c:v>
                </c:pt>
                <c:pt idx="31">
                  <c:v>1.0820145209388483</c:v>
                </c:pt>
                <c:pt idx="32">
                  <c:v>1.0763027779668941</c:v>
                </c:pt>
                <c:pt idx="33">
                  <c:v>1.3706497184698359</c:v>
                </c:pt>
                <c:pt idx="34">
                  <c:v>-2.3192339656925572E-2</c:v>
                </c:pt>
                <c:pt idx="35">
                  <c:v>1.0942705157035941</c:v>
                </c:pt>
                <c:pt idx="36">
                  <c:v>0.88398456268846171</c:v>
                </c:pt>
                <c:pt idx="37">
                  <c:v>1.5868018407461704</c:v>
                </c:pt>
                <c:pt idx="38">
                  <c:v>3.2416446572045698</c:v>
                </c:pt>
                <c:pt idx="39">
                  <c:v>0.42314367262337005</c:v>
                </c:pt>
                <c:pt idx="40">
                  <c:v>1.6949588698040325</c:v>
                </c:pt>
                <c:pt idx="41">
                  <c:v>2.7347035033511231</c:v>
                </c:pt>
              </c:numCache>
            </c:numRef>
          </c:val>
        </c:ser>
        <c:gapWidth val="29"/>
        <c:gapDepth val="73"/>
        <c:shape val="cylinder"/>
        <c:axId val="176990080"/>
        <c:axId val="176991616"/>
        <c:axId val="0"/>
      </c:bar3DChart>
      <c:catAx>
        <c:axId val="176990080"/>
        <c:scaling>
          <c:orientation val="minMax"/>
        </c:scaling>
        <c:axPos val="b"/>
        <c:numFmt formatCode="General" sourceLinked="1"/>
        <c:tickLblPos val="low"/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 Narrow" pitchFamily="34" charset="0"/>
                <a:ea typeface="Calibri"/>
                <a:cs typeface="Calibri"/>
              </a:defRPr>
            </a:pPr>
            <a:endParaRPr lang="es-MX"/>
          </a:p>
        </c:txPr>
        <c:crossAx val="176991616"/>
        <c:crosses val="autoZero"/>
        <c:auto val="1"/>
        <c:lblAlgn val="ctr"/>
        <c:lblOffset val="1"/>
        <c:tickLblSkip val="1"/>
      </c:catAx>
      <c:valAx>
        <c:axId val="176991616"/>
        <c:scaling>
          <c:orientation val="minMax"/>
          <c:max val="8"/>
          <c:min val="0"/>
        </c:scaling>
        <c:axPos val="l"/>
        <c:numFmt formatCode="0.0" sourceLinked="1"/>
        <c:tickLblPos val="nextTo"/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MX"/>
          </a:p>
        </c:txPr>
        <c:crossAx val="176990080"/>
        <c:crosses val="autoZero"/>
        <c:crossBetween val="between"/>
        <c:majorUnit val="2"/>
      </c:valAx>
      <c:spPr>
        <a:noFill/>
        <a:ln w="25400">
          <a:noFill/>
        </a:ln>
      </c:spPr>
    </c:plotArea>
    <c:plotVisOnly val="1"/>
    <c:dispBlanksAs val="gap"/>
  </c:chart>
  <c:spPr>
    <a:noFill/>
    <a:scene3d>
      <a:camera prst="orthographicFront"/>
      <a:lightRig rig="threePt" dir="t"/>
    </a:scene3d>
    <a:sp3d>
      <a:bevelT w="6350"/>
    </a:sp3d>
  </c:spPr>
  <c:txPr>
    <a:bodyPr/>
    <a:lstStyle/>
    <a:p>
      <a:pPr>
        <a:defRPr sz="8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MX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otX val="0"/>
      <c:rotY val="0"/>
      <c:depthPercent val="100"/>
      <c:rAngAx val="1"/>
    </c:view3D>
    <c:plotArea>
      <c:layout/>
      <c:bar3DChart>
        <c:barDir val="bar"/>
        <c:grouping val="clustered"/>
        <c:ser>
          <c:idx val="0"/>
          <c:order val="0"/>
          <c:spPr>
            <a:solidFill>
              <a:srgbClr val="4F81BD"/>
            </a:solidFill>
            <a:scene3d>
              <a:camera prst="orthographicFront"/>
              <a:lightRig rig="threePt" dir="t"/>
            </a:scene3d>
            <a:sp3d>
              <a:bevelT w="165100" prst="coolSlant"/>
              <a:bevelB/>
            </a:sp3d>
          </c:spPr>
          <c:dPt>
            <c:idx val="3"/>
            <c:spPr>
              <a:solidFill>
                <a:srgbClr val="00B050"/>
              </a:solidFill>
              <a:scene3d>
                <a:camera prst="orthographicFront"/>
                <a:lightRig rig="threePt" dir="t"/>
              </a:scene3d>
              <a:sp3d>
                <a:bevelT w="165100" prst="coolSlant"/>
                <a:bevelB/>
              </a:sp3d>
            </c:spPr>
          </c:dPt>
          <c:dPt>
            <c:idx val="4"/>
            <c:spPr>
              <a:solidFill>
                <a:schemeClr val="accent1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>
                <a:bevelT w="165100" prst="coolSlant"/>
                <a:bevelB/>
              </a:sp3d>
            </c:spPr>
          </c:dPt>
          <c:dLbls>
            <c:showVal val="1"/>
          </c:dLbls>
          <c:cat>
            <c:strRef>
              <c:f>'graficas-Nota'!$H$4:$H$7</c:f>
              <c:strCache>
                <c:ptCount val="4"/>
                <c:pt idx="0">
                  <c:v>Actividades Terciarias</c:v>
                </c:pt>
                <c:pt idx="1">
                  <c:v>Actividades Secundarias</c:v>
                </c:pt>
                <c:pt idx="2">
                  <c:v>Actividades Primarias</c:v>
                </c:pt>
                <c:pt idx="3">
                  <c:v>IGAE</c:v>
                </c:pt>
              </c:strCache>
            </c:strRef>
          </c:cat>
          <c:val>
            <c:numRef>
              <c:f>'graficas-Nota'!$I$4:$I$7</c:f>
              <c:numCache>
                <c:formatCode>0.0</c:formatCode>
                <c:ptCount val="4"/>
                <c:pt idx="0">
                  <c:v>3.2314179023522911</c:v>
                </c:pt>
                <c:pt idx="1">
                  <c:v>1.9760209370056361</c:v>
                </c:pt>
                <c:pt idx="2">
                  <c:v>1.77405089547837</c:v>
                </c:pt>
                <c:pt idx="3">
                  <c:v>2.7347035033511231</c:v>
                </c:pt>
              </c:numCache>
            </c:numRef>
          </c:val>
        </c:ser>
        <c:gapWidth val="40"/>
        <c:shape val="cylinder"/>
        <c:axId val="177102848"/>
        <c:axId val="177104384"/>
        <c:axId val="0"/>
      </c:bar3DChart>
      <c:catAx>
        <c:axId val="177102848"/>
        <c:scaling>
          <c:orientation val="minMax"/>
        </c:scaling>
        <c:axPos val="l"/>
        <c:numFmt formatCode="General" sourceLinked="1"/>
        <c:minorTickMark val="out"/>
        <c:tickLblPos val="low"/>
        <c:txPr>
          <a:bodyPr rot="0" vert="horz"/>
          <a:lstStyle/>
          <a:p>
            <a:pPr>
              <a:defRPr/>
            </a:pPr>
            <a:endParaRPr lang="es-MX"/>
          </a:p>
        </c:txPr>
        <c:crossAx val="177104384"/>
        <c:crosses val="autoZero"/>
        <c:auto val="1"/>
        <c:lblAlgn val="ctr"/>
        <c:lblOffset val="100"/>
        <c:tickLblSkip val="1"/>
      </c:catAx>
      <c:valAx>
        <c:axId val="177104384"/>
        <c:scaling>
          <c:orientation val="minMax"/>
        </c:scaling>
        <c:axPos val="b"/>
        <c:numFmt formatCode="0.0" sourceLinked="1"/>
        <c:tickLblPos val="nextTo"/>
        <c:txPr>
          <a:bodyPr rot="0" vert="horz"/>
          <a:lstStyle/>
          <a:p>
            <a:pPr>
              <a:defRPr/>
            </a:pPr>
            <a:endParaRPr lang="es-MX"/>
          </a:p>
        </c:txPr>
        <c:crossAx val="17710284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spPr>
    <a:noFill/>
    <a:scene3d>
      <a:camera prst="orthographicFront"/>
      <a:lightRig rig="threePt" dir="t"/>
    </a:scene3d>
    <a:sp3d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 pitchFamily="34" charset="0"/>
          <a:ea typeface="Calibri"/>
          <a:cs typeface="Arial" pitchFamily="34" charset="0"/>
        </a:defRPr>
      </a:pPr>
      <a:endParaRPr lang="es-MX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>
        <c:manualLayout>
          <c:layoutTarget val="inner"/>
          <c:xMode val="edge"/>
          <c:yMode val="edge"/>
          <c:x val="7.3434494417725746E-2"/>
          <c:y val="3.0567412002330034E-2"/>
          <c:w val="0.88275963338504715"/>
          <c:h val="0.71624392101926337"/>
        </c:manualLayout>
      </c:layout>
      <c:barChart>
        <c:barDir val="col"/>
        <c:grouping val="clustered"/>
        <c:ser>
          <c:idx val="0"/>
          <c:order val="0"/>
          <c:tx>
            <c:strRef>
              <c:f>'igae VS PIB'!$Q$8</c:f>
              <c:strCache>
                <c:ptCount val="1"/>
                <c:pt idx="0">
                  <c:v>PIB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cat>
            <c:multiLvlStrRef>
              <c:f>'igae VS PIB'!$O$9:$P$50</c:f>
              <c:multiLvlStrCache>
                <c:ptCount val="42"/>
                <c:lvl>
                  <c:pt idx="0">
                    <c:v>I</c:v>
                  </c:pt>
                  <c:pt idx="1">
                    <c:v>II</c:v>
                  </c:pt>
                  <c:pt idx="2">
                    <c:v>III</c:v>
                  </c:pt>
                  <c:pt idx="3">
                    <c:v>IV</c:v>
                  </c:pt>
                  <c:pt idx="4">
                    <c:v>I</c:v>
                  </c:pt>
                  <c:pt idx="5">
                    <c:v>II</c:v>
                  </c:pt>
                  <c:pt idx="6">
                    <c:v>III</c:v>
                  </c:pt>
                  <c:pt idx="7">
                    <c:v>IV</c:v>
                  </c:pt>
                  <c:pt idx="8">
                    <c:v>I</c:v>
                  </c:pt>
                  <c:pt idx="9">
                    <c:v>II</c:v>
                  </c:pt>
                  <c:pt idx="10">
                    <c:v>III</c:v>
                  </c:pt>
                  <c:pt idx="11">
                    <c:v>IV</c:v>
                  </c:pt>
                  <c:pt idx="12">
                    <c:v>I</c:v>
                  </c:pt>
                  <c:pt idx="13">
                    <c:v>II</c:v>
                  </c:pt>
                  <c:pt idx="14">
                    <c:v>III</c:v>
                  </c:pt>
                  <c:pt idx="15">
                    <c:v>IV</c:v>
                  </c:pt>
                  <c:pt idx="16">
                    <c:v>I</c:v>
                  </c:pt>
                  <c:pt idx="17">
                    <c:v>II</c:v>
                  </c:pt>
                  <c:pt idx="18">
                    <c:v>III</c:v>
                  </c:pt>
                  <c:pt idx="19">
                    <c:v>IV</c:v>
                  </c:pt>
                  <c:pt idx="20">
                    <c:v>I</c:v>
                  </c:pt>
                  <c:pt idx="21">
                    <c:v>II</c:v>
                  </c:pt>
                  <c:pt idx="22">
                    <c:v>III</c:v>
                  </c:pt>
                  <c:pt idx="23">
                    <c:v>IV</c:v>
                  </c:pt>
                  <c:pt idx="24">
                    <c:v>I</c:v>
                  </c:pt>
                  <c:pt idx="25">
                    <c:v>II</c:v>
                  </c:pt>
                  <c:pt idx="26">
                    <c:v>III</c:v>
                  </c:pt>
                  <c:pt idx="27">
                    <c:v>IV</c:v>
                  </c:pt>
                  <c:pt idx="28">
                    <c:v>I</c:v>
                  </c:pt>
                  <c:pt idx="29">
                    <c:v>II</c:v>
                  </c:pt>
                  <c:pt idx="30">
                    <c:v>III</c:v>
                  </c:pt>
                  <c:pt idx="31">
                    <c:v>IV</c:v>
                  </c:pt>
                  <c:pt idx="32">
                    <c:v>I</c:v>
                  </c:pt>
                  <c:pt idx="33">
                    <c:v>II</c:v>
                  </c:pt>
                  <c:pt idx="34">
                    <c:v>III</c:v>
                  </c:pt>
                  <c:pt idx="35">
                    <c:v>IV</c:v>
                  </c:pt>
                  <c:pt idx="36">
                    <c:v>I</c:v>
                  </c:pt>
                  <c:pt idx="37">
                    <c:v>II</c:v>
                  </c:pt>
                  <c:pt idx="38">
                    <c:v>III</c:v>
                  </c:pt>
                  <c:pt idx="39">
                    <c:v>IV</c:v>
                  </c:pt>
                  <c:pt idx="40">
                    <c:v>I</c:v>
                  </c:pt>
                  <c:pt idx="41">
                    <c:v>II</c:v>
                  </c:pt>
                </c:lvl>
                <c:lvl>
                  <c:pt idx="0">
                    <c:v>2004</c:v>
                  </c:pt>
                  <c:pt idx="4">
                    <c:v>2005</c:v>
                  </c:pt>
                  <c:pt idx="8">
                    <c:v>2006</c:v>
                  </c:pt>
                  <c:pt idx="12">
                    <c:v>2007</c:v>
                  </c:pt>
                  <c:pt idx="16">
                    <c:v>2008</c:v>
                  </c:pt>
                  <c:pt idx="20">
                    <c:v>2009</c:v>
                  </c:pt>
                  <c:pt idx="24">
                    <c:v>2010</c:v>
                  </c:pt>
                  <c:pt idx="28">
                    <c:v>2011</c:v>
                  </c:pt>
                  <c:pt idx="32">
                    <c:v>2012</c:v>
                  </c:pt>
                  <c:pt idx="36">
                    <c:v>2013</c:v>
                  </c:pt>
                  <c:pt idx="40">
                    <c:v>2014</c:v>
                  </c:pt>
                </c:lvl>
              </c:multiLvlStrCache>
            </c:multiLvlStrRef>
          </c:cat>
          <c:val>
            <c:numRef>
              <c:f>'igae VS PIB'!$Q$9:$Q$50</c:f>
              <c:numCache>
                <c:formatCode>0.0</c:formatCode>
                <c:ptCount val="42"/>
                <c:pt idx="0">
                  <c:v>4.1951920342650295</c:v>
                </c:pt>
                <c:pt idx="1">
                  <c:v>4.1264878597324852</c:v>
                </c:pt>
                <c:pt idx="2">
                  <c:v>4.1248639529000055</c:v>
                </c:pt>
                <c:pt idx="3">
                  <c:v>4.7227125277768751</c:v>
                </c:pt>
                <c:pt idx="4">
                  <c:v>1.4778250842171512</c:v>
                </c:pt>
                <c:pt idx="5">
                  <c:v>3.5186726674174142</c:v>
                </c:pt>
                <c:pt idx="6">
                  <c:v>3.4019816241384779</c:v>
                </c:pt>
                <c:pt idx="7">
                  <c:v>3.6975471802932467</c:v>
                </c:pt>
                <c:pt idx="8">
                  <c:v>5.7801114526740633</c:v>
                </c:pt>
                <c:pt idx="9">
                  <c:v>4.8783546098645196</c:v>
                </c:pt>
                <c:pt idx="10">
                  <c:v>5.4005990548702574</c:v>
                </c:pt>
                <c:pt idx="11">
                  <c:v>4.0070792397585455</c:v>
                </c:pt>
                <c:pt idx="12">
                  <c:v>2.923473730097788</c:v>
                </c:pt>
                <c:pt idx="13">
                  <c:v>2.7476753335156108</c:v>
                </c:pt>
                <c:pt idx="14">
                  <c:v>3.1571208140340445</c:v>
                </c:pt>
                <c:pt idx="15">
                  <c:v>3.7450140258289601</c:v>
                </c:pt>
                <c:pt idx="16">
                  <c:v>2.1476667078168412</c:v>
                </c:pt>
                <c:pt idx="17">
                  <c:v>3.0807158340711469</c:v>
                </c:pt>
                <c:pt idx="18">
                  <c:v>1.5901183829136447</c:v>
                </c:pt>
                <c:pt idx="19">
                  <c:v>-1.1148586225360901</c:v>
                </c:pt>
                <c:pt idx="20">
                  <c:v>-5.230032802540193</c:v>
                </c:pt>
                <c:pt idx="21">
                  <c:v>-7.9398070232886324</c:v>
                </c:pt>
                <c:pt idx="22">
                  <c:v>-4.5740968906858015</c:v>
                </c:pt>
                <c:pt idx="23">
                  <c:v>-1.0436214165326911</c:v>
                </c:pt>
                <c:pt idx="24">
                  <c:v>3.6985935388527018</c:v>
                </c:pt>
                <c:pt idx="25">
                  <c:v>6.7418518837857988</c:v>
                </c:pt>
                <c:pt idx="26">
                  <c:v>5.4399880835435592</c:v>
                </c:pt>
                <c:pt idx="27">
                  <c:v>4.5879267462628706</c:v>
                </c:pt>
                <c:pt idx="28">
                  <c:v>4.4505406785156465</c:v>
                </c:pt>
                <c:pt idx="29">
                  <c:v>3.2315118212732585</c:v>
                </c:pt>
                <c:pt idx="30">
                  <c:v>4.1719170295177843</c:v>
                </c:pt>
                <c:pt idx="31">
                  <c:v>4.3226028772288245</c:v>
                </c:pt>
                <c:pt idx="32">
                  <c:v>4.8882600991402434</c:v>
                </c:pt>
                <c:pt idx="33">
                  <c:v>4.4984240851213748</c:v>
                </c:pt>
                <c:pt idx="34">
                  <c:v>3.1856979491879378</c:v>
                </c:pt>
                <c:pt idx="35">
                  <c:v>3.4212157509923995</c:v>
                </c:pt>
                <c:pt idx="36">
                  <c:v>0.63543060877406798</c:v>
                </c:pt>
                <c:pt idx="37">
                  <c:v>1.5971993332323648</c:v>
                </c:pt>
                <c:pt idx="38">
                  <c:v>1.3964367628546359</c:v>
                </c:pt>
                <c:pt idx="39">
                  <c:v>0.66366993319835577</c:v>
                </c:pt>
                <c:pt idx="40">
                  <c:v>1.8774302565036418</c:v>
                </c:pt>
                <c:pt idx="41">
                  <c:v>1.5643180204520941</c:v>
                </c:pt>
              </c:numCache>
            </c:numRef>
          </c:val>
        </c:ser>
        <c:gapWidth val="39"/>
        <c:axId val="177352704"/>
        <c:axId val="177354240"/>
      </c:barChart>
      <c:lineChart>
        <c:grouping val="standard"/>
        <c:ser>
          <c:idx val="1"/>
          <c:order val="1"/>
          <c:tx>
            <c:strRef>
              <c:f>'igae VS PIB'!$R$8</c:f>
              <c:strCache>
                <c:ptCount val="1"/>
                <c:pt idx="0">
                  <c:v>IGAE</c:v>
                </c:pt>
              </c:strCache>
            </c:strRef>
          </c:tx>
          <c:spPr>
            <a:ln w="38100" cmpd="sng">
              <a:solidFill>
                <a:srgbClr val="0070C0"/>
              </a:solidFill>
            </a:ln>
          </c:spPr>
          <c:marker>
            <c:symbol val="none"/>
          </c:marker>
          <c:cat>
            <c:multiLvlStrRef>
              <c:f>'igae VS PIB'!$O$9:$P$50</c:f>
              <c:multiLvlStrCache>
                <c:ptCount val="42"/>
                <c:lvl>
                  <c:pt idx="0">
                    <c:v>I</c:v>
                  </c:pt>
                  <c:pt idx="1">
                    <c:v>II</c:v>
                  </c:pt>
                  <c:pt idx="2">
                    <c:v>III</c:v>
                  </c:pt>
                  <c:pt idx="3">
                    <c:v>IV</c:v>
                  </c:pt>
                  <c:pt idx="4">
                    <c:v>I</c:v>
                  </c:pt>
                  <c:pt idx="5">
                    <c:v>II</c:v>
                  </c:pt>
                  <c:pt idx="6">
                    <c:v>III</c:v>
                  </c:pt>
                  <c:pt idx="7">
                    <c:v>IV</c:v>
                  </c:pt>
                  <c:pt idx="8">
                    <c:v>I</c:v>
                  </c:pt>
                  <c:pt idx="9">
                    <c:v>II</c:v>
                  </c:pt>
                  <c:pt idx="10">
                    <c:v>III</c:v>
                  </c:pt>
                  <c:pt idx="11">
                    <c:v>IV</c:v>
                  </c:pt>
                  <c:pt idx="12">
                    <c:v>I</c:v>
                  </c:pt>
                  <c:pt idx="13">
                    <c:v>II</c:v>
                  </c:pt>
                  <c:pt idx="14">
                    <c:v>III</c:v>
                  </c:pt>
                  <c:pt idx="15">
                    <c:v>IV</c:v>
                  </c:pt>
                  <c:pt idx="16">
                    <c:v>I</c:v>
                  </c:pt>
                  <c:pt idx="17">
                    <c:v>II</c:v>
                  </c:pt>
                  <c:pt idx="18">
                    <c:v>III</c:v>
                  </c:pt>
                  <c:pt idx="19">
                    <c:v>IV</c:v>
                  </c:pt>
                  <c:pt idx="20">
                    <c:v>I</c:v>
                  </c:pt>
                  <c:pt idx="21">
                    <c:v>II</c:v>
                  </c:pt>
                  <c:pt idx="22">
                    <c:v>III</c:v>
                  </c:pt>
                  <c:pt idx="23">
                    <c:v>IV</c:v>
                  </c:pt>
                  <c:pt idx="24">
                    <c:v>I</c:v>
                  </c:pt>
                  <c:pt idx="25">
                    <c:v>II</c:v>
                  </c:pt>
                  <c:pt idx="26">
                    <c:v>III</c:v>
                  </c:pt>
                  <c:pt idx="27">
                    <c:v>IV</c:v>
                  </c:pt>
                  <c:pt idx="28">
                    <c:v>I</c:v>
                  </c:pt>
                  <c:pt idx="29">
                    <c:v>II</c:v>
                  </c:pt>
                  <c:pt idx="30">
                    <c:v>III</c:v>
                  </c:pt>
                  <c:pt idx="31">
                    <c:v>IV</c:v>
                  </c:pt>
                  <c:pt idx="32">
                    <c:v>I</c:v>
                  </c:pt>
                  <c:pt idx="33">
                    <c:v>II</c:v>
                  </c:pt>
                  <c:pt idx="34">
                    <c:v>III</c:v>
                  </c:pt>
                  <c:pt idx="35">
                    <c:v>IV</c:v>
                  </c:pt>
                  <c:pt idx="36">
                    <c:v>I</c:v>
                  </c:pt>
                  <c:pt idx="37">
                    <c:v>II</c:v>
                  </c:pt>
                  <c:pt idx="38">
                    <c:v>III</c:v>
                  </c:pt>
                  <c:pt idx="39">
                    <c:v>IV</c:v>
                  </c:pt>
                  <c:pt idx="40">
                    <c:v>I</c:v>
                  </c:pt>
                  <c:pt idx="41">
                    <c:v>II</c:v>
                  </c:pt>
                </c:lvl>
                <c:lvl>
                  <c:pt idx="0">
                    <c:v>2004</c:v>
                  </c:pt>
                  <c:pt idx="4">
                    <c:v>2005</c:v>
                  </c:pt>
                  <c:pt idx="8">
                    <c:v>2006</c:v>
                  </c:pt>
                  <c:pt idx="12">
                    <c:v>2007</c:v>
                  </c:pt>
                  <c:pt idx="16">
                    <c:v>2008</c:v>
                  </c:pt>
                  <c:pt idx="20">
                    <c:v>2009</c:v>
                  </c:pt>
                  <c:pt idx="24">
                    <c:v>2010</c:v>
                  </c:pt>
                  <c:pt idx="28">
                    <c:v>2011</c:v>
                  </c:pt>
                  <c:pt idx="32">
                    <c:v>2012</c:v>
                  </c:pt>
                  <c:pt idx="36">
                    <c:v>2013</c:v>
                  </c:pt>
                  <c:pt idx="40">
                    <c:v>2014</c:v>
                  </c:pt>
                </c:lvl>
              </c:multiLvlStrCache>
            </c:multiLvlStrRef>
          </c:cat>
          <c:val>
            <c:numRef>
              <c:f>'igae VS PIB'!$R$9:$R$50</c:f>
              <c:numCache>
                <c:formatCode>0.0</c:formatCode>
                <c:ptCount val="42"/>
                <c:pt idx="0">
                  <c:v>4.2579164046790066</c:v>
                </c:pt>
                <c:pt idx="1">
                  <c:v>4.1172665603227045</c:v>
                </c:pt>
                <c:pt idx="2">
                  <c:v>4.1182350748198315</c:v>
                </c:pt>
                <c:pt idx="3">
                  <c:v>4.7375200109024629</c:v>
                </c:pt>
                <c:pt idx="4">
                  <c:v>1.4864928125015719</c:v>
                </c:pt>
                <c:pt idx="5">
                  <c:v>3.5840362392534741</c:v>
                </c:pt>
                <c:pt idx="6">
                  <c:v>3.4011229017641531</c:v>
                </c:pt>
                <c:pt idx="7">
                  <c:v>3.6988845486356174</c:v>
                </c:pt>
                <c:pt idx="8">
                  <c:v>5.7213402598859826</c:v>
                </c:pt>
                <c:pt idx="9">
                  <c:v>4.8457421997629861</c:v>
                </c:pt>
                <c:pt idx="10">
                  <c:v>5.2944547725785345</c:v>
                </c:pt>
                <c:pt idx="11">
                  <c:v>4.0531621061023184</c:v>
                </c:pt>
                <c:pt idx="12">
                  <c:v>2.9281788964225202</c:v>
                </c:pt>
                <c:pt idx="13">
                  <c:v>2.7680599131187167</c:v>
                </c:pt>
                <c:pt idx="14">
                  <c:v>3.1764828740129087</c:v>
                </c:pt>
                <c:pt idx="15">
                  <c:v>3.7104441266798585</c:v>
                </c:pt>
                <c:pt idx="16">
                  <c:v>2.0848498562094475</c:v>
                </c:pt>
                <c:pt idx="17">
                  <c:v>2.9875466873819492</c:v>
                </c:pt>
                <c:pt idx="18">
                  <c:v>1.5105574802352122</c:v>
                </c:pt>
                <c:pt idx="19">
                  <c:v>-1.2028603516752612</c:v>
                </c:pt>
                <c:pt idx="20">
                  <c:v>-5.2555969246462855</c:v>
                </c:pt>
                <c:pt idx="21">
                  <c:v>-7.8608584202746528</c:v>
                </c:pt>
                <c:pt idx="22">
                  <c:v>-4.610747951664262</c:v>
                </c:pt>
                <c:pt idx="23">
                  <c:v>-1.0224015194331693</c:v>
                </c:pt>
                <c:pt idx="24">
                  <c:v>3.6817804004355859</c:v>
                </c:pt>
                <c:pt idx="25">
                  <c:v>6.6932351896866082</c:v>
                </c:pt>
                <c:pt idx="26">
                  <c:v>5.5454481962822433</c:v>
                </c:pt>
                <c:pt idx="27">
                  <c:v>4.6448328709679849</c:v>
                </c:pt>
                <c:pt idx="28">
                  <c:v>4.5542651623626424</c:v>
                </c:pt>
                <c:pt idx="29">
                  <c:v>3.2863888447118632</c:v>
                </c:pt>
                <c:pt idx="30">
                  <c:v>4.1896357192772165</c:v>
                </c:pt>
                <c:pt idx="31">
                  <c:v>4.3379919692360609</c:v>
                </c:pt>
                <c:pt idx="32">
                  <c:v>4.9298978216508313</c:v>
                </c:pt>
                <c:pt idx="33">
                  <c:v>4.5366196081056964</c:v>
                </c:pt>
                <c:pt idx="34">
                  <c:v>3.1885556742831778</c:v>
                </c:pt>
                <c:pt idx="35">
                  <c:v>3.4487832014552802</c:v>
                </c:pt>
                <c:pt idx="36">
                  <c:v>0.6288677602982462</c:v>
                </c:pt>
                <c:pt idx="37">
                  <c:v>1.6189001612938072</c:v>
                </c:pt>
                <c:pt idx="38">
                  <c:v>1.4393423293538543</c:v>
                </c:pt>
                <c:pt idx="39">
                  <c:v>0.80622428612493469</c:v>
                </c:pt>
                <c:pt idx="40">
                  <c:v>1.9061586930048557</c:v>
                </c:pt>
                <c:pt idx="41">
                  <c:v>1.6190830114211081</c:v>
                </c:pt>
              </c:numCache>
            </c:numRef>
          </c:val>
        </c:ser>
        <c:marker val="1"/>
        <c:axId val="177352704"/>
        <c:axId val="177354240"/>
      </c:lineChart>
      <c:catAx>
        <c:axId val="177352704"/>
        <c:scaling>
          <c:orientation val="minMax"/>
        </c:scaling>
        <c:axPos val="b"/>
        <c:numFmt formatCode="General" sourceLinked="1"/>
        <c:tickLblPos val="low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MX"/>
          </a:p>
        </c:txPr>
        <c:crossAx val="177354240"/>
        <c:crosses val="autoZero"/>
        <c:auto val="1"/>
        <c:lblAlgn val="ctr"/>
        <c:lblOffset val="100"/>
      </c:catAx>
      <c:valAx>
        <c:axId val="177354240"/>
        <c:scaling>
          <c:orientation val="minMax"/>
        </c:scaling>
        <c:axPos val="l"/>
        <c:numFmt formatCode="0.0" sourceLinked="1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MX"/>
          </a:p>
        </c:txPr>
        <c:crossAx val="17735270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36794386588773337"/>
          <c:y val="0.92926999779232988"/>
          <c:w val="0.33346103914430203"/>
          <c:h val="5.5520396399048412E-2"/>
        </c:manualLayout>
      </c:layout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es-MX"/>
        </a:p>
      </c:txPr>
    </c:legend>
    <c:plotVisOnly val="1"/>
    <c:dispBlanksAs val="gap"/>
  </c:chart>
  <c:spPr>
    <a:noFill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MX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MX"/>
  <c:chart>
    <c:plotArea>
      <c:layout>
        <c:manualLayout>
          <c:layoutTarget val="inner"/>
          <c:xMode val="edge"/>
          <c:yMode val="edge"/>
          <c:x val="6.6789712903345413E-2"/>
          <c:y val="0.10569033496363671"/>
          <c:w val="0.88569065762826771"/>
          <c:h val="0.75608451821220191"/>
        </c:manualLayout>
      </c:layout>
      <c:lineChart>
        <c:grouping val="standard"/>
        <c:ser>
          <c:idx val="1"/>
          <c:order val="0"/>
          <c:tx>
            <c:v>México</c:v>
          </c:tx>
          <c:spPr>
            <a:ln w="25400">
              <a:solidFill>
                <a:srgbClr val="FBAA33"/>
              </a:solidFill>
              <a:prstDash val="solid"/>
            </a:ln>
          </c:spPr>
          <c:marker>
            <c:symbol val="none"/>
          </c:marker>
          <c:cat>
            <c:multiLvlStrRef>
              <c:f>Datos!$C$70:$D$196</c:f>
              <c:multiLvlStrCache>
                <c:ptCount val="127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  <c:pt idx="42">
                    <c:v>J</c:v>
                  </c:pt>
                  <c:pt idx="43">
                    <c:v>A</c:v>
                  </c:pt>
                  <c:pt idx="44">
                    <c:v>S</c:v>
                  </c:pt>
                  <c:pt idx="45">
                    <c:v>O</c:v>
                  </c:pt>
                  <c:pt idx="46">
                    <c:v>N</c:v>
                  </c:pt>
                  <c:pt idx="47">
                    <c:v>D</c:v>
                  </c:pt>
                  <c:pt idx="48">
                    <c:v>E</c:v>
                  </c:pt>
                  <c:pt idx="49">
                    <c:v>F</c:v>
                  </c:pt>
                  <c:pt idx="50">
                    <c:v>M</c:v>
                  </c:pt>
                  <c:pt idx="51">
                    <c:v>A</c:v>
                  </c:pt>
                  <c:pt idx="52">
                    <c:v>M</c:v>
                  </c:pt>
                  <c:pt idx="53">
                    <c:v>J</c:v>
                  </c:pt>
                  <c:pt idx="54">
                    <c:v>J</c:v>
                  </c:pt>
                  <c:pt idx="55">
                    <c:v>A</c:v>
                  </c:pt>
                  <c:pt idx="56">
                    <c:v>S</c:v>
                  </c:pt>
                  <c:pt idx="57">
                    <c:v>O</c:v>
                  </c:pt>
                  <c:pt idx="58">
                    <c:v>N</c:v>
                  </c:pt>
                  <c:pt idx="59">
                    <c:v>D</c:v>
                  </c:pt>
                  <c:pt idx="60">
                    <c:v>E</c:v>
                  </c:pt>
                  <c:pt idx="61">
                    <c:v>F</c:v>
                  </c:pt>
                  <c:pt idx="62">
                    <c:v>M</c:v>
                  </c:pt>
                  <c:pt idx="63">
                    <c:v>A</c:v>
                  </c:pt>
                  <c:pt idx="64">
                    <c:v>M</c:v>
                  </c:pt>
                  <c:pt idx="65">
                    <c:v>J</c:v>
                  </c:pt>
                  <c:pt idx="66">
                    <c:v>J</c:v>
                  </c:pt>
                  <c:pt idx="67">
                    <c:v>A</c:v>
                  </c:pt>
                  <c:pt idx="68">
                    <c:v>S</c:v>
                  </c:pt>
                  <c:pt idx="69">
                    <c:v>O</c:v>
                  </c:pt>
                  <c:pt idx="70">
                    <c:v>N</c:v>
                  </c:pt>
                  <c:pt idx="71">
                    <c:v>D</c:v>
                  </c:pt>
                  <c:pt idx="72">
                    <c:v>E</c:v>
                  </c:pt>
                  <c:pt idx="73">
                    <c:v>F</c:v>
                  </c:pt>
                  <c:pt idx="74">
                    <c:v>M</c:v>
                  </c:pt>
                  <c:pt idx="75">
                    <c:v>A</c:v>
                  </c:pt>
                  <c:pt idx="76">
                    <c:v>M</c:v>
                  </c:pt>
                  <c:pt idx="77">
                    <c:v>J</c:v>
                  </c:pt>
                  <c:pt idx="78">
                    <c:v>J</c:v>
                  </c:pt>
                  <c:pt idx="79">
                    <c:v>A</c:v>
                  </c:pt>
                  <c:pt idx="80">
                    <c:v>S</c:v>
                  </c:pt>
                  <c:pt idx="81">
                    <c:v>O</c:v>
                  </c:pt>
                  <c:pt idx="82">
                    <c:v>N</c:v>
                  </c:pt>
                  <c:pt idx="83">
                    <c:v>D</c:v>
                  </c:pt>
                  <c:pt idx="84">
                    <c:v>E</c:v>
                  </c:pt>
                  <c:pt idx="85">
                    <c:v>F</c:v>
                  </c:pt>
                  <c:pt idx="86">
                    <c:v>M</c:v>
                  </c:pt>
                  <c:pt idx="87">
                    <c:v>A</c:v>
                  </c:pt>
                  <c:pt idx="88">
                    <c:v>M</c:v>
                  </c:pt>
                  <c:pt idx="89">
                    <c:v>J</c:v>
                  </c:pt>
                  <c:pt idx="90">
                    <c:v>J</c:v>
                  </c:pt>
                  <c:pt idx="91">
                    <c:v>A</c:v>
                  </c:pt>
                  <c:pt idx="92">
                    <c:v>S</c:v>
                  </c:pt>
                  <c:pt idx="93">
                    <c:v>O</c:v>
                  </c:pt>
                  <c:pt idx="94">
                    <c:v>N</c:v>
                  </c:pt>
                  <c:pt idx="95">
                    <c:v>D</c:v>
                  </c:pt>
                  <c:pt idx="96">
                    <c:v>E</c:v>
                  </c:pt>
                  <c:pt idx="97">
                    <c:v>F</c:v>
                  </c:pt>
                  <c:pt idx="98">
                    <c:v>M</c:v>
                  </c:pt>
                  <c:pt idx="99">
                    <c:v>A</c:v>
                  </c:pt>
                  <c:pt idx="100">
                    <c:v>M</c:v>
                  </c:pt>
                  <c:pt idx="101">
                    <c:v>J</c:v>
                  </c:pt>
                  <c:pt idx="102">
                    <c:v>J</c:v>
                  </c:pt>
                  <c:pt idx="103">
                    <c:v>A</c:v>
                  </c:pt>
                  <c:pt idx="104">
                    <c:v>S</c:v>
                  </c:pt>
                  <c:pt idx="105">
                    <c:v>O</c:v>
                  </c:pt>
                  <c:pt idx="106">
                    <c:v>N</c:v>
                  </c:pt>
                  <c:pt idx="107">
                    <c:v>D</c:v>
                  </c:pt>
                  <c:pt idx="108">
                    <c:v>E</c:v>
                  </c:pt>
                  <c:pt idx="109">
                    <c:v>F</c:v>
                  </c:pt>
                  <c:pt idx="110">
                    <c:v>M</c:v>
                  </c:pt>
                  <c:pt idx="111">
                    <c:v>A</c:v>
                  </c:pt>
                  <c:pt idx="112">
                    <c:v>M</c:v>
                  </c:pt>
                  <c:pt idx="113">
                    <c:v>J</c:v>
                  </c:pt>
                  <c:pt idx="114">
                    <c:v>J</c:v>
                  </c:pt>
                  <c:pt idx="115">
                    <c:v>A</c:v>
                  </c:pt>
                  <c:pt idx="116">
                    <c:v>S</c:v>
                  </c:pt>
                  <c:pt idx="117">
                    <c:v>O</c:v>
                  </c:pt>
                  <c:pt idx="118">
                    <c:v>N</c:v>
                  </c:pt>
                  <c:pt idx="119">
                    <c:v>D</c:v>
                  </c:pt>
                  <c:pt idx="120">
                    <c:v>E</c:v>
                  </c:pt>
                  <c:pt idx="121">
                    <c:v>F</c:v>
                  </c:pt>
                  <c:pt idx="122">
                    <c:v>M</c:v>
                  </c:pt>
                  <c:pt idx="123">
                    <c:v>A</c:v>
                  </c:pt>
                  <c:pt idx="124">
                    <c:v>M</c:v>
                  </c:pt>
                  <c:pt idx="125">
                    <c:v>J</c:v>
                  </c:pt>
                  <c:pt idx="126">
                    <c:v>J</c:v>
                  </c:pt>
                </c:lvl>
                <c:lvl>
                  <c:pt idx="0">
                    <c:v>2004</c:v>
                  </c:pt>
                  <c:pt idx="12">
                    <c:v>2005</c:v>
                  </c:pt>
                  <c:pt idx="24">
                    <c:v>2006</c:v>
                  </c:pt>
                  <c:pt idx="36">
                    <c:v>2007</c:v>
                  </c:pt>
                  <c:pt idx="48">
                    <c:v>2008</c:v>
                  </c:pt>
                  <c:pt idx="60">
                    <c:v>2009</c:v>
                  </c:pt>
                  <c:pt idx="72">
                    <c:v>2010</c:v>
                  </c:pt>
                  <c:pt idx="84">
                    <c:v>2011</c:v>
                  </c:pt>
                  <c:pt idx="96">
                    <c:v>2012</c:v>
                  </c:pt>
                  <c:pt idx="108">
                    <c:v>2013</c:v>
                  </c:pt>
                  <c:pt idx="120">
                    <c:v>2014</c:v>
                  </c:pt>
                </c:lvl>
              </c:multiLvlStrCache>
            </c:multiLvlStrRef>
          </c:cat>
          <c:val>
            <c:numRef>
              <c:f>Datos!$I$70:$I$196</c:f>
              <c:numCache>
                <c:formatCode>_(* #,##0.0_);_ \(\-\)#,##0.0\ ;_(* "-"??_);_(@_)</c:formatCode>
                <c:ptCount val="127"/>
                <c:pt idx="0">
                  <c:v>91.381800465622305</c:v>
                </c:pt>
                <c:pt idx="1">
                  <c:v>91.703187164336299</c:v>
                </c:pt>
                <c:pt idx="2">
                  <c:v>93.02789094178398</c:v>
                </c:pt>
                <c:pt idx="3">
                  <c:v>92.668776807009579</c:v>
                </c:pt>
                <c:pt idx="4">
                  <c:v>92.278248144652224</c:v>
                </c:pt>
                <c:pt idx="5">
                  <c:v>92.362281854555818</c:v>
                </c:pt>
                <c:pt idx="6">
                  <c:v>92.288935998321719</c:v>
                </c:pt>
                <c:pt idx="7">
                  <c:v>92.150140173028717</c:v>
                </c:pt>
                <c:pt idx="8">
                  <c:v>92.686378310961857</c:v>
                </c:pt>
                <c:pt idx="9">
                  <c:v>93.266810129738801</c:v>
                </c:pt>
                <c:pt idx="10">
                  <c:v>93.416122478652227</c:v>
                </c:pt>
                <c:pt idx="11">
                  <c:v>93.019600791389095</c:v>
                </c:pt>
                <c:pt idx="12">
                  <c:v>94.076095302101635</c:v>
                </c:pt>
                <c:pt idx="13">
                  <c:v>93.925561432486646</c:v>
                </c:pt>
                <c:pt idx="14">
                  <c:v>93.952012238739727</c:v>
                </c:pt>
                <c:pt idx="15">
                  <c:v>94.234384286510107</c:v>
                </c:pt>
                <c:pt idx="16">
                  <c:v>95.938283876610598</c:v>
                </c:pt>
                <c:pt idx="17">
                  <c:v>94.134622153986527</c:v>
                </c:pt>
                <c:pt idx="18">
                  <c:v>92.563338580193758</c:v>
                </c:pt>
                <c:pt idx="19">
                  <c:v>95.166303682575105</c:v>
                </c:pt>
                <c:pt idx="20">
                  <c:v>95.25394437489598</c:v>
                </c:pt>
                <c:pt idx="21">
                  <c:v>94.92643956049848</c:v>
                </c:pt>
                <c:pt idx="22">
                  <c:v>96.803082885180459</c:v>
                </c:pt>
                <c:pt idx="23">
                  <c:v>97.902017788514698</c:v>
                </c:pt>
                <c:pt idx="24">
                  <c:v>98.118323166240998</c:v>
                </c:pt>
                <c:pt idx="25">
                  <c:v>97.246113522546594</c:v>
                </c:pt>
                <c:pt idx="26">
                  <c:v>98.695170375763837</c:v>
                </c:pt>
                <c:pt idx="27">
                  <c:v>98.796605901728995</c:v>
                </c:pt>
                <c:pt idx="28">
                  <c:v>99.780058572983137</c:v>
                </c:pt>
                <c:pt idx="29">
                  <c:v>99.683094720882082</c:v>
                </c:pt>
                <c:pt idx="30">
                  <c:v>99.224146056473586</c:v>
                </c:pt>
                <c:pt idx="31">
                  <c:v>100.05138492293</c:v>
                </c:pt>
                <c:pt idx="32">
                  <c:v>99.875089841426885</c:v>
                </c:pt>
                <c:pt idx="33">
                  <c:v>99.121898635154125</c:v>
                </c:pt>
                <c:pt idx="34">
                  <c:v>99.244896265093075</c:v>
                </c:pt>
                <c:pt idx="35">
                  <c:v>98.769162774224</c:v>
                </c:pt>
                <c:pt idx="36">
                  <c:v>99.056181227104048</c:v>
                </c:pt>
                <c:pt idx="37">
                  <c:v>99.625673607226858</c:v>
                </c:pt>
                <c:pt idx="38">
                  <c:v>101.03350214589</c:v>
                </c:pt>
                <c:pt idx="39">
                  <c:v>100.59557853501595</c:v>
                </c:pt>
                <c:pt idx="40">
                  <c:v>100.36781082964202</c:v>
                </c:pt>
                <c:pt idx="41">
                  <c:v>100.529976027177</c:v>
                </c:pt>
                <c:pt idx="42">
                  <c:v>101.11841953053801</c:v>
                </c:pt>
                <c:pt idx="43">
                  <c:v>100.07059410291895</c:v>
                </c:pt>
                <c:pt idx="44">
                  <c:v>101.105823909544</c:v>
                </c:pt>
                <c:pt idx="45">
                  <c:v>100.62688861155557</c:v>
                </c:pt>
                <c:pt idx="46">
                  <c:v>99.719782520149948</c:v>
                </c:pt>
                <c:pt idx="47">
                  <c:v>101.27403298228879</c:v>
                </c:pt>
                <c:pt idx="48">
                  <c:v>101.21426931166199</c:v>
                </c:pt>
                <c:pt idx="49">
                  <c:v>101.703340982226</c:v>
                </c:pt>
                <c:pt idx="50">
                  <c:v>100.958647878967</c:v>
                </c:pt>
                <c:pt idx="51">
                  <c:v>100.41405586419027</c:v>
                </c:pt>
                <c:pt idx="52">
                  <c:v>100.673662382392</c:v>
                </c:pt>
                <c:pt idx="53">
                  <c:v>101.02632597816998</c:v>
                </c:pt>
                <c:pt idx="54">
                  <c:v>100.37229970495298</c:v>
                </c:pt>
                <c:pt idx="55">
                  <c:v>100.21172643134842</c:v>
                </c:pt>
                <c:pt idx="56">
                  <c:v>98.786406720628278</c:v>
                </c:pt>
                <c:pt idx="57">
                  <c:v>98.844174290254898</c:v>
                </c:pt>
                <c:pt idx="58">
                  <c:v>97.400604736570799</c:v>
                </c:pt>
                <c:pt idx="59">
                  <c:v>96.210024855088307</c:v>
                </c:pt>
                <c:pt idx="60">
                  <c:v>93.649624496163796</c:v>
                </c:pt>
                <c:pt idx="61">
                  <c:v>94.043300163520627</c:v>
                </c:pt>
                <c:pt idx="62">
                  <c:v>92.989746649919795</c:v>
                </c:pt>
                <c:pt idx="63">
                  <c:v>93.361762368267307</c:v>
                </c:pt>
                <c:pt idx="64">
                  <c:v>92.654494354680935</c:v>
                </c:pt>
                <c:pt idx="65">
                  <c:v>92.722768568500669</c:v>
                </c:pt>
                <c:pt idx="66">
                  <c:v>94.027209638914627</c:v>
                </c:pt>
                <c:pt idx="67">
                  <c:v>93.061055978870627</c:v>
                </c:pt>
                <c:pt idx="68">
                  <c:v>93.316882886148619</c:v>
                </c:pt>
                <c:pt idx="69">
                  <c:v>94.220994218842705</c:v>
                </c:pt>
                <c:pt idx="70">
                  <c:v>95.87979337392234</c:v>
                </c:pt>
                <c:pt idx="71">
                  <c:v>95.4082251103397</c:v>
                </c:pt>
                <c:pt idx="72">
                  <c:v>96.067346872893069</c:v>
                </c:pt>
                <c:pt idx="73">
                  <c:v>96.282048678916382</c:v>
                </c:pt>
                <c:pt idx="74">
                  <c:v>97.576560609378859</c:v>
                </c:pt>
                <c:pt idx="75">
                  <c:v>97.331405932480934</c:v>
                </c:pt>
                <c:pt idx="76">
                  <c:v>97.694507558836378</c:v>
                </c:pt>
                <c:pt idx="77">
                  <c:v>97.731669802225326</c:v>
                </c:pt>
                <c:pt idx="78">
                  <c:v>98.139024657976904</c:v>
                </c:pt>
                <c:pt idx="79">
                  <c:v>99.576785213477237</c:v>
                </c:pt>
                <c:pt idx="80">
                  <c:v>99.004664865362898</c:v>
                </c:pt>
                <c:pt idx="81">
                  <c:v>98.787047124725959</c:v>
                </c:pt>
                <c:pt idx="82">
                  <c:v>98.890835349604458</c:v>
                </c:pt>
                <c:pt idx="83">
                  <c:v>99.664247739331699</c:v>
                </c:pt>
                <c:pt idx="84">
                  <c:v>99.790785777117804</c:v>
                </c:pt>
                <c:pt idx="85">
                  <c:v>100.017007224453</c:v>
                </c:pt>
                <c:pt idx="86">
                  <c:v>100.45109100141002</c:v>
                </c:pt>
                <c:pt idx="87">
                  <c:v>100.72977579214378</c:v>
                </c:pt>
                <c:pt idx="88">
                  <c:v>101.389576288161</c:v>
                </c:pt>
                <c:pt idx="89">
                  <c:v>101.02512697716</c:v>
                </c:pt>
                <c:pt idx="90">
                  <c:v>101.32909996514999</c:v>
                </c:pt>
                <c:pt idx="91">
                  <c:v>101.60222340939835</c:v>
                </c:pt>
                <c:pt idx="92">
                  <c:v>102.031190357226</c:v>
                </c:pt>
                <c:pt idx="93">
                  <c:v>102.663729768053</c:v>
                </c:pt>
                <c:pt idx="94">
                  <c:v>102.84125304978537</c:v>
                </c:pt>
                <c:pt idx="95">
                  <c:v>103.48727104539824</c:v>
                </c:pt>
                <c:pt idx="96">
                  <c:v>103.46578686017401</c:v>
                </c:pt>
                <c:pt idx="97">
                  <c:v>103.65844620733201</c:v>
                </c:pt>
                <c:pt idx="98">
                  <c:v>103.82039990441</c:v>
                </c:pt>
                <c:pt idx="99">
                  <c:v>104.438989308727</c:v>
                </c:pt>
                <c:pt idx="100">
                  <c:v>104.366130674082</c:v>
                </c:pt>
                <c:pt idx="101">
                  <c:v>104.842473967309</c:v>
                </c:pt>
                <c:pt idx="102">
                  <c:v>104.481014804636</c:v>
                </c:pt>
                <c:pt idx="103">
                  <c:v>103.971544063406</c:v>
                </c:pt>
                <c:pt idx="104">
                  <c:v>104.60273176809567</c:v>
                </c:pt>
                <c:pt idx="105">
                  <c:v>103.18318527036098</c:v>
                </c:pt>
                <c:pt idx="106">
                  <c:v>104.964677914284</c:v>
                </c:pt>
                <c:pt idx="107">
                  <c:v>103.72139752113</c:v>
                </c:pt>
                <c:pt idx="108">
                  <c:v>103.05220277271579</c:v>
                </c:pt>
                <c:pt idx="109">
                  <c:v>103.930381059027</c:v>
                </c:pt>
                <c:pt idx="110">
                  <c:v>104.37803957232659</c:v>
                </c:pt>
                <c:pt idx="111">
                  <c:v>102.94636966897647</c:v>
                </c:pt>
                <c:pt idx="112">
                  <c:v>103.02691434523102</c:v>
                </c:pt>
                <c:pt idx="113">
                  <c:v>103.36444809708075</c:v>
                </c:pt>
                <c:pt idx="114">
                  <c:v>103.524146293744</c:v>
                </c:pt>
                <c:pt idx="115">
                  <c:v>103.80738978897021</c:v>
                </c:pt>
                <c:pt idx="116">
                  <c:v>103.09365819270585</c:v>
                </c:pt>
                <c:pt idx="117">
                  <c:v>103.499288652518</c:v>
                </c:pt>
                <c:pt idx="118">
                  <c:v>103.86802607328895</c:v>
                </c:pt>
                <c:pt idx="119">
                  <c:v>103.45210908177535</c:v>
                </c:pt>
                <c:pt idx="120">
                  <c:v>103.97051141275963</c:v>
                </c:pt>
                <c:pt idx="121">
                  <c:v>104.346437654043</c:v>
                </c:pt>
                <c:pt idx="122">
                  <c:v>104.52486425647298</c:v>
                </c:pt>
                <c:pt idx="123">
                  <c:v>105.10551329145601</c:v>
                </c:pt>
                <c:pt idx="124">
                  <c:v>105.430292328931</c:v>
                </c:pt>
                <c:pt idx="125">
                  <c:v>105.254876638013</c:v>
                </c:pt>
                <c:pt idx="126">
                  <c:v>105.54785764502699</c:v>
                </c:pt>
              </c:numCache>
            </c:numRef>
          </c:val>
        </c:ser>
        <c:marker val="1"/>
        <c:axId val="184643968"/>
        <c:axId val="184645504"/>
      </c:lineChart>
      <c:lineChart>
        <c:grouping val="standard"/>
        <c:ser>
          <c:idx val="0"/>
          <c:order val="1"/>
          <c:tx>
            <c:v>Estados Unidos</c:v>
          </c:tx>
          <c:spPr>
            <a:ln w="2540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c:spPr>
          <c:marker>
            <c:symbol val="none"/>
          </c:marker>
          <c:cat>
            <c:multiLvlStrRef>
              <c:f>Datos!$C$58:$D$196</c:f>
              <c:multiLvlStrCache>
                <c:ptCount val="139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  <c:pt idx="42">
                    <c:v>J</c:v>
                  </c:pt>
                  <c:pt idx="43">
                    <c:v>A</c:v>
                  </c:pt>
                  <c:pt idx="44">
                    <c:v>S</c:v>
                  </c:pt>
                  <c:pt idx="45">
                    <c:v>O</c:v>
                  </c:pt>
                  <c:pt idx="46">
                    <c:v>N</c:v>
                  </c:pt>
                  <c:pt idx="47">
                    <c:v>D</c:v>
                  </c:pt>
                  <c:pt idx="48">
                    <c:v>E</c:v>
                  </c:pt>
                  <c:pt idx="49">
                    <c:v>F</c:v>
                  </c:pt>
                  <c:pt idx="50">
                    <c:v>M</c:v>
                  </c:pt>
                  <c:pt idx="51">
                    <c:v>A</c:v>
                  </c:pt>
                  <c:pt idx="52">
                    <c:v>M</c:v>
                  </c:pt>
                  <c:pt idx="53">
                    <c:v>J</c:v>
                  </c:pt>
                  <c:pt idx="54">
                    <c:v>J</c:v>
                  </c:pt>
                  <c:pt idx="55">
                    <c:v>A</c:v>
                  </c:pt>
                  <c:pt idx="56">
                    <c:v>S</c:v>
                  </c:pt>
                  <c:pt idx="57">
                    <c:v>O</c:v>
                  </c:pt>
                  <c:pt idx="58">
                    <c:v>N</c:v>
                  </c:pt>
                  <c:pt idx="59">
                    <c:v>D</c:v>
                  </c:pt>
                  <c:pt idx="60">
                    <c:v>E</c:v>
                  </c:pt>
                  <c:pt idx="61">
                    <c:v>F</c:v>
                  </c:pt>
                  <c:pt idx="62">
                    <c:v>M</c:v>
                  </c:pt>
                  <c:pt idx="63">
                    <c:v>A</c:v>
                  </c:pt>
                  <c:pt idx="64">
                    <c:v>M</c:v>
                  </c:pt>
                  <c:pt idx="65">
                    <c:v>J</c:v>
                  </c:pt>
                  <c:pt idx="66">
                    <c:v>J</c:v>
                  </c:pt>
                  <c:pt idx="67">
                    <c:v>A</c:v>
                  </c:pt>
                  <c:pt idx="68">
                    <c:v>S</c:v>
                  </c:pt>
                  <c:pt idx="69">
                    <c:v>O</c:v>
                  </c:pt>
                  <c:pt idx="70">
                    <c:v>N</c:v>
                  </c:pt>
                  <c:pt idx="71">
                    <c:v>D</c:v>
                  </c:pt>
                  <c:pt idx="72">
                    <c:v>E</c:v>
                  </c:pt>
                  <c:pt idx="73">
                    <c:v>F</c:v>
                  </c:pt>
                  <c:pt idx="74">
                    <c:v>M</c:v>
                  </c:pt>
                  <c:pt idx="75">
                    <c:v>A</c:v>
                  </c:pt>
                  <c:pt idx="76">
                    <c:v>M</c:v>
                  </c:pt>
                  <c:pt idx="77">
                    <c:v>J</c:v>
                  </c:pt>
                  <c:pt idx="78">
                    <c:v>J</c:v>
                  </c:pt>
                  <c:pt idx="79">
                    <c:v>A</c:v>
                  </c:pt>
                  <c:pt idx="80">
                    <c:v>S</c:v>
                  </c:pt>
                  <c:pt idx="81">
                    <c:v>O</c:v>
                  </c:pt>
                  <c:pt idx="82">
                    <c:v>N</c:v>
                  </c:pt>
                  <c:pt idx="83">
                    <c:v>D</c:v>
                  </c:pt>
                  <c:pt idx="84">
                    <c:v>E</c:v>
                  </c:pt>
                  <c:pt idx="85">
                    <c:v>F</c:v>
                  </c:pt>
                  <c:pt idx="86">
                    <c:v>M</c:v>
                  </c:pt>
                  <c:pt idx="87">
                    <c:v>A</c:v>
                  </c:pt>
                  <c:pt idx="88">
                    <c:v>M</c:v>
                  </c:pt>
                  <c:pt idx="89">
                    <c:v>J</c:v>
                  </c:pt>
                  <c:pt idx="90">
                    <c:v>J</c:v>
                  </c:pt>
                  <c:pt idx="91">
                    <c:v>A</c:v>
                  </c:pt>
                  <c:pt idx="92">
                    <c:v>S</c:v>
                  </c:pt>
                  <c:pt idx="93">
                    <c:v>O</c:v>
                  </c:pt>
                  <c:pt idx="94">
                    <c:v>N</c:v>
                  </c:pt>
                  <c:pt idx="95">
                    <c:v>D</c:v>
                  </c:pt>
                  <c:pt idx="96">
                    <c:v>E</c:v>
                  </c:pt>
                  <c:pt idx="97">
                    <c:v>F</c:v>
                  </c:pt>
                  <c:pt idx="98">
                    <c:v>M</c:v>
                  </c:pt>
                  <c:pt idx="99">
                    <c:v>A</c:v>
                  </c:pt>
                  <c:pt idx="100">
                    <c:v>M</c:v>
                  </c:pt>
                  <c:pt idx="101">
                    <c:v>J</c:v>
                  </c:pt>
                  <c:pt idx="102">
                    <c:v>J</c:v>
                  </c:pt>
                  <c:pt idx="103">
                    <c:v>A</c:v>
                  </c:pt>
                  <c:pt idx="104">
                    <c:v>S</c:v>
                  </c:pt>
                  <c:pt idx="105">
                    <c:v>O</c:v>
                  </c:pt>
                  <c:pt idx="106">
                    <c:v>N</c:v>
                  </c:pt>
                  <c:pt idx="107">
                    <c:v>D</c:v>
                  </c:pt>
                  <c:pt idx="108">
                    <c:v>E</c:v>
                  </c:pt>
                  <c:pt idx="109">
                    <c:v>F</c:v>
                  </c:pt>
                  <c:pt idx="110">
                    <c:v>M</c:v>
                  </c:pt>
                  <c:pt idx="111">
                    <c:v>A</c:v>
                  </c:pt>
                  <c:pt idx="112">
                    <c:v>M</c:v>
                  </c:pt>
                  <c:pt idx="113">
                    <c:v>J</c:v>
                  </c:pt>
                  <c:pt idx="114">
                    <c:v>J</c:v>
                  </c:pt>
                  <c:pt idx="115">
                    <c:v>A</c:v>
                  </c:pt>
                  <c:pt idx="116">
                    <c:v>S</c:v>
                  </c:pt>
                  <c:pt idx="117">
                    <c:v>O</c:v>
                  </c:pt>
                  <c:pt idx="118">
                    <c:v>N</c:v>
                  </c:pt>
                  <c:pt idx="119">
                    <c:v>D</c:v>
                  </c:pt>
                  <c:pt idx="120">
                    <c:v>E</c:v>
                  </c:pt>
                  <c:pt idx="121">
                    <c:v>F</c:v>
                  </c:pt>
                  <c:pt idx="122">
                    <c:v>M</c:v>
                  </c:pt>
                  <c:pt idx="123">
                    <c:v>A</c:v>
                  </c:pt>
                  <c:pt idx="124">
                    <c:v>M</c:v>
                  </c:pt>
                  <c:pt idx="125">
                    <c:v>J</c:v>
                  </c:pt>
                  <c:pt idx="126">
                    <c:v>J</c:v>
                  </c:pt>
                  <c:pt idx="127">
                    <c:v>A</c:v>
                  </c:pt>
                  <c:pt idx="128">
                    <c:v>S</c:v>
                  </c:pt>
                  <c:pt idx="129">
                    <c:v>O</c:v>
                  </c:pt>
                  <c:pt idx="130">
                    <c:v>N</c:v>
                  </c:pt>
                  <c:pt idx="131">
                    <c:v>D</c:v>
                  </c:pt>
                  <c:pt idx="132">
                    <c:v>E</c:v>
                  </c:pt>
                  <c:pt idx="133">
                    <c:v>F</c:v>
                  </c:pt>
                  <c:pt idx="134">
                    <c:v>M</c:v>
                  </c:pt>
                  <c:pt idx="135">
                    <c:v>A</c:v>
                  </c:pt>
                  <c:pt idx="136">
                    <c:v>M</c:v>
                  </c:pt>
                  <c:pt idx="137">
                    <c:v>J</c:v>
                  </c:pt>
                  <c:pt idx="138">
                    <c:v>J</c:v>
                  </c:pt>
                </c:lvl>
                <c:lvl>
                  <c:pt idx="0">
                    <c:v>2003</c:v>
                  </c:pt>
                  <c:pt idx="12">
                    <c:v>2004</c:v>
                  </c:pt>
                  <c:pt idx="24">
                    <c:v>2005</c:v>
                  </c:pt>
                  <c:pt idx="36">
                    <c:v>2006</c:v>
                  </c:pt>
                  <c:pt idx="48">
                    <c:v>2007</c:v>
                  </c:pt>
                  <c:pt idx="60">
                    <c:v>2008</c:v>
                  </c:pt>
                  <c:pt idx="72">
                    <c:v>2009</c:v>
                  </c:pt>
                  <c:pt idx="84">
                    <c:v>2010</c:v>
                  </c:pt>
                  <c:pt idx="96">
                    <c:v>2011</c:v>
                  </c:pt>
                  <c:pt idx="108">
                    <c:v>2012</c:v>
                  </c:pt>
                  <c:pt idx="120">
                    <c:v>2013</c:v>
                  </c:pt>
                  <c:pt idx="132">
                    <c:v>2014</c:v>
                  </c:pt>
                </c:lvl>
              </c:multiLvlStrCache>
            </c:multiLvlStrRef>
          </c:cat>
          <c:val>
            <c:numRef>
              <c:f>Datos!$E$70:$E$196</c:f>
              <c:numCache>
                <c:formatCode>0.0_)</c:formatCode>
                <c:ptCount val="127"/>
                <c:pt idx="0">
                  <c:v>91.443100000000229</c:v>
                </c:pt>
                <c:pt idx="1">
                  <c:v>91.924499999999995</c:v>
                </c:pt>
                <c:pt idx="2">
                  <c:v>91.44960000000026</c:v>
                </c:pt>
                <c:pt idx="3">
                  <c:v>91.7958</c:v>
                </c:pt>
                <c:pt idx="4">
                  <c:v>92.494300000000024</c:v>
                </c:pt>
                <c:pt idx="5">
                  <c:v>91.749300000000005</c:v>
                </c:pt>
                <c:pt idx="6">
                  <c:v>92.454899999999995</c:v>
                </c:pt>
                <c:pt idx="7">
                  <c:v>92.483199999999997</c:v>
                </c:pt>
                <c:pt idx="8">
                  <c:v>92.547600000000244</c:v>
                </c:pt>
                <c:pt idx="9">
                  <c:v>93.437100000000228</c:v>
                </c:pt>
                <c:pt idx="10">
                  <c:v>93.630600000000001</c:v>
                </c:pt>
                <c:pt idx="11">
                  <c:v>94.270299999999992</c:v>
                </c:pt>
                <c:pt idx="12">
                  <c:v>94.713600000000127</c:v>
                </c:pt>
                <c:pt idx="13">
                  <c:v>95.3245</c:v>
                </c:pt>
                <c:pt idx="14">
                  <c:v>95.240200000000243</c:v>
                </c:pt>
                <c:pt idx="15">
                  <c:v>95.368099999999998</c:v>
                </c:pt>
                <c:pt idx="16">
                  <c:v>95.533100000000005</c:v>
                </c:pt>
                <c:pt idx="17">
                  <c:v>95.912000000000006</c:v>
                </c:pt>
                <c:pt idx="18">
                  <c:v>95.724199999999996</c:v>
                </c:pt>
                <c:pt idx="19">
                  <c:v>95.870799999999988</c:v>
                </c:pt>
                <c:pt idx="20">
                  <c:v>93.966099999999997</c:v>
                </c:pt>
                <c:pt idx="21">
                  <c:v>95.180599999999998</c:v>
                </c:pt>
                <c:pt idx="22">
                  <c:v>96.117700000000013</c:v>
                </c:pt>
                <c:pt idx="23">
                  <c:v>96.668999999999983</c:v>
                </c:pt>
                <c:pt idx="24">
                  <c:v>96.785600000000002</c:v>
                </c:pt>
                <c:pt idx="25">
                  <c:v>96.826099999999983</c:v>
                </c:pt>
                <c:pt idx="26">
                  <c:v>97.074200000000005</c:v>
                </c:pt>
                <c:pt idx="27">
                  <c:v>97.440000000000026</c:v>
                </c:pt>
                <c:pt idx="28">
                  <c:v>97.300200000000004</c:v>
                </c:pt>
                <c:pt idx="29">
                  <c:v>97.675199999999919</c:v>
                </c:pt>
                <c:pt idx="30">
                  <c:v>97.686999999999998</c:v>
                </c:pt>
                <c:pt idx="31">
                  <c:v>98.013800000000003</c:v>
                </c:pt>
                <c:pt idx="32">
                  <c:v>97.842299999999994</c:v>
                </c:pt>
                <c:pt idx="33">
                  <c:v>97.805999999999983</c:v>
                </c:pt>
                <c:pt idx="34">
                  <c:v>97.681100000000001</c:v>
                </c:pt>
                <c:pt idx="35">
                  <c:v>98.634699999999995</c:v>
                </c:pt>
                <c:pt idx="36">
                  <c:v>98.169600000000003</c:v>
                </c:pt>
                <c:pt idx="37">
                  <c:v>99.235399999999998</c:v>
                </c:pt>
                <c:pt idx="38">
                  <c:v>99.370599999999982</c:v>
                </c:pt>
                <c:pt idx="39">
                  <c:v>100.092</c:v>
                </c:pt>
                <c:pt idx="40">
                  <c:v>100.13569999999999</c:v>
                </c:pt>
                <c:pt idx="41">
                  <c:v>100.12949999999998</c:v>
                </c:pt>
                <c:pt idx="42">
                  <c:v>100.17569999999998</c:v>
                </c:pt>
                <c:pt idx="43">
                  <c:v>100.30269999999999</c:v>
                </c:pt>
                <c:pt idx="44">
                  <c:v>100.68680000000001</c:v>
                </c:pt>
                <c:pt idx="45">
                  <c:v>100.1968</c:v>
                </c:pt>
                <c:pt idx="46">
                  <c:v>100.76450000000021</c:v>
                </c:pt>
                <c:pt idx="47">
                  <c:v>100.7407</c:v>
                </c:pt>
                <c:pt idx="48">
                  <c:v>100.49209999999999</c:v>
                </c:pt>
                <c:pt idx="49">
                  <c:v>100.2213</c:v>
                </c:pt>
                <c:pt idx="50">
                  <c:v>99.954099999999997</c:v>
                </c:pt>
                <c:pt idx="51">
                  <c:v>99.234499999999997</c:v>
                </c:pt>
                <c:pt idx="52">
                  <c:v>98.7761</c:v>
                </c:pt>
                <c:pt idx="53">
                  <c:v>98.578999999999979</c:v>
                </c:pt>
                <c:pt idx="54">
                  <c:v>98.096400000000003</c:v>
                </c:pt>
                <c:pt idx="55">
                  <c:v>96.593400000000003</c:v>
                </c:pt>
                <c:pt idx="56">
                  <c:v>92.528899999999979</c:v>
                </c:pt>
                <c:pt idx="57">
                  <c:v>93.314800000000005</c:v>
                </c:pt>
                <c:pt idx="58">
                  <c:v>92.120999999999981</c:v>
                </c:pt>
                <c:pt idx="59">
                  <c:v>89.507499999999993</c:v>
                </c:pt>
                <c:pt idx="60">
                  <c:v>87.538200000000003</c:v>
                </c:pt>
                <c:pt idx="61">
                  <c:v>86.911700000000025</c:v>
                </c:pt>
                <c:pt idx="62">
                  <c:v>85.61569999999999</c:v>
                </c:pt>
                <c:pt idx="63">
                  <c:v>84.948300000000003</c:v>
                </c:pt>
                <c:pt idx="64">
                  <c:v>84.049700000000001</c:v>
                </c:pt>
                <c:pt idx="65">
                  <c:v>83.732000000000014</c:v>
                </c:pt>
                <c:pt idx="66">
                  <c:v>84.566999999999993</c:v>
                </c:pt>
                <c:pt idx="67">
                  <c:v>85.373499999999979</c:v>
                </c:pt>
                <c:pt idx="68">
                  <c:v>85.998800000000003</c:v>
                </c:pt>
                <c:pt idx="69">
                  <c:v>86.307500000000005</c:v>
                </c:pt>
                <c:pt idx="70">
                  <c:v>86.640299999999996</c:v>
                </c:pt>
                <c:pt idx="71">
                  <c:v>86.93</c:v>
                </c:pt>
                <c:pt idx="72">
                  <c:v>87.990000000000023</c:v>
                </c:pt>
                <c:pt idx="73">
                  <c:v>88.223200000000006</c:v>
                </c:pt>
                <c:pt idx="74">
                  <c:v>88.892299999999992</c:v>
                </c:pt>
                <c:pt idx="75">
                  <c:v>89.242900000000006</c:v>
                </c:pt>
                <c:pt idx="76">
                  <c:v>90.63509999999998</c:v>
                </c:pt>
                <c:pt idx="77">
                  <c:v>90.840700000000012</c:v>
                </c:pt>
                <c:pt idx="78">
                  <c:v>91.413200000000259</c:v>
                </c:pt>
                <c:pt idx="79">
                  <c:v>91.672999999999988</c:v>
                </c:pt>
                <c:pt idx="80">
                  <c:v>91.914600000000277</c:v>
                </c:pt>
                <c:pt idx="81">
                  <c:v>91.629599999999982</c:v>
                </c:pt>
                <c:pt idx="82">
                  <c:v>91.8108</c:v>
                </c:pt>
                <c:pt idx="83">
                  <c:v>92.589299999999994</c:v>
                </c:pt>
                <c:pt idx="84">
                  <c:v>92.61239999999998</c:v>
                </c:pt>
                <c:pt idx="85">
                  <c:v>92.101500000000001</c:v>
                </c:pt>
                <c:pt idx="86">
                  <c:v>93.019400000000005</c:v>
                </c:pt>
                <c:pt idx="87">
                  <c:v>92.581599999999995</c:v>
                </c:pt>
                <c:pt idx="88">
                  <c:v>92.875399999999786</c:v>
                </c:pt>
                <c:pt idx="89">
                  <c:v>93.093900000000005</c:v>
                </c:pt>
                <c:pt idx="90">
                  <c:v>93.689699999999988</c:v>
                </c:pt>
                <c:pt idx="91">
                  <c:v>94.146500000000003</c:v>
                </c:pt>
                <c:pt idx="92">
                  <c:v>94.242599999999996</c:v>
                </c:pt>
                <c:pt idx="93">
                  <c:v>94.727900000000005</c:v>
                </c:pt>
                <c:pt idx="94">
                  <c:v>94.832399999999978</c:v>
                </c:pt>
                <c:pt idx="95">
                  <c:v>95.199699999999993</c:v>
                </c:pt>
                <c:pt idx="96">
                  <c:v>96.015000000000001</c:v>
                </c:pt>
                <c:pt idx="97">
                  <c:v>96.374999999999986</c:v>
                </c:pt>
                <c:pt idx="98">
                  <c:v>96.006699999999995</c:v>
                </c:pt>
                <c:pt idx="99">
                  <c:v>96.796600000000026</c:v>
                </c:pt>
                <c:pt idx="100">
                  <c:v>97.112299999999991</c:v>
                </c:pt>
                <c:pt idx="101">
                  <c:v>97.161799999999999</c:v>
                </c:pt>
                <c:pt idx="102">
                  <c:v>97.706100000000006</c:v>
                </c:pt>
                <c:pt idx="103">
                  <c:v>97.114599999999996</c:v>
                </c:pt>
                <c:pt idx="104">
                  <c:v>97.386499999999998</c:v>
                </c:pt>
                <c:pt idx="105">
                  <c:v>97.311099999999996</c:v>
                </c:pt>
                <c:pt idx="106">
                  <c:v>98.259699999999995</c:v>
                </c:pt>
                <c:pt idx="107">
                  <c:v>98.357100000000003</c:v>
                </c:pt>
                <c:pt idx="108" formatCode="0.00_)">
                  <c:v>98.4084</c:v>
                </c:pt>
                <c:pt idx="109" formatCode="0.00_)">
                  <c:v>99.043800000000005</c:v>
                </c:pt>
                <c:pt idx="110" formatCode="0.00_)">
                  <c:v>99.488</c:v>
                </c:pt>
                <c:pt idx="111" formatCode="0.00_)">
                  <c:v>99.311200000000127</c:v>
                </c:pt>
                <c:pt idx="112" formatCode="0.00_)">
                  <c:v>99.416200000000259</c:v>
                </c:pt>
                <c:pt idx="113" formatCode="0.00_)">
                  <c:v>99.608299999999986</c:v>
                </c:pt>
                <c:pt idx="114" formatCode="0.00_)">
                  <c:v>99.443200000000274</c:v>
                </c:pt>
                <c:pt idx="115" formatCode="0.00_)">
                  <c:v>99.998700000000014</c:v>
                </c:pt>
                <c:pt idx="116" formatCode="0.00_)">
                  <c:v>100.71770000000002</c:v>
                </c:pt>
                <c:pt idx="117" formatCode="0.00_)">
                  <c:v>100.819</c:v>
                </c:pt>
                <c:pt idx="118" formatCode="0.00_)">
                  <c:v>101.37499999999999</c:v>
                </c:pt>
                <c:pt idx="119" formatCode="0.00_)">
                  <c:v>101.55719999999999</c:v>
                </c:pt>
                <c:pt idx="120" formatCode="0.00_)">
                  <c:v>101.3061</c:v>
                </c:pt>
                <c:pt idx="121" formatCode="0.00_)">
                  <c:v>102.2567</c:v>
                </c:pt>
                <c:pt idx="122" formatCode="0.00_)">
                  <c:v>103.1271</c:v>
                </c:pt>
                <c:pt idx="123" formatCode="0.00_)">
                  <c:v>103.1905</c:v>
                </c:pt>
                <c:pt idx="124" formatCode="0.00_)">
                  <c:v>103.53710000000002</c:v>
                </c:pt>
                <c:pt idx="125" formatCode="0.00_)">
                  <c:v>103.9325</c:v>
                </c:pt>
                <c:pt idx="126" formatCode="General">
                  <c:v>104.3882</c:v>
                </c:pt>
              </c:numCache>
            </c:numRef>
          </c:val>
        </c:ser>
        <c:marker val="1"/>
        <c:axId val="184647040"/>
        <c:axId val="184661120"/>
      </c:lineChart>
      <c:catAx>
        <c:axId val="184643968"/>
        <c:scaling>
          <c:orientation val="minMax"/>
        </c:scaling>
        <c:axPos val="b"/>
        <c:numFmt formatCode="General" sourceLinked="1"/>
        <c:majorTickMark val="none"/>
        <c:minorTickMark val="out"/>
        <c:tickLblPos val="nextTo"/>
        <c:spPr>
          <a:ln w="317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</c:spPr>
        <c:txPr>
          <a:bodyPr rot="0" vert="horz" anchor="ctr" anchorCtr="0"/>
          <a:lstStyle/>
          <a:p>
            <a:pPr>
              <a:defRPr sz="900" b="0" i="0" u="none" strike="noStrike" baseline="0">
                <a:solidFill>
                  <a:srgbClr val="000000"/>
                </a:solidFill>
                <a:latin typeface="Arial Narrow" pitchFamily="34" charset="0"/>
                <a:ea typeface="Arial"/>
                <a:cs typeface="Arial"/>
              </a:defRPr>
            </a:pPr>
            <a:endParaRPr lang="es-MX"/>
          </a:p>
        </c:txPr>
        <c:crossAx val="184645504"/>
        <c:crossesAt val="80"/>
        <c:lblAlgn val="ctr"/>
        <c:lblOffset val="100"/>
        <c:tickLblSkip val="1"/>
        <c:tickMarkSkip val="1"/>
      </c:catAx>
      <c:valAx>
        <c:axId val="184645504"/>
        <c:scaling>
          <c:orientation val="minMax"/>
          <c:max val="125"/>
          <c:min val="80"/>
        </c:scaling>
        <c:axPos val="l"/>
        <c:numFmt formatCode="#,##0" sourceLinked="0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s-MX"/>
          </a:p>
        </c:txPr>
        <c:crossAx val="184643968"/>
        <c:crosses val="autoZero"/>
        <c:crossBetween val="between"/>
        <c:majorUnit val="5"/>
      </c:valAx>
      <c:catAx>
        <c:axId val="184647040"/>
        <c:scaling>
          <c:orientation val="minMax"/>
        </c:scaling>
        <c:delete val="1"/>
        <c:axPos val="b"/>
        <c:tickLblPos val="none"/>
        <c:crossAx val="184661120"/>
        <c:crossesAt val="80"/>
        <c:lblAlgn val="ctr"/>
        <c:lblOffset val="100"/>
      </c:catAx>
      <c:valAx>
        <c:axId val="184661120"/>
        <c:scaling>
          <c:orientation val="minMax"/>
          <c:max val="105"/>
          <c:min val="80"/>
        </c:scaling>
        <c:axPos val="r"/>
        <c:numFmt formatCode="#,##0" sourceLinked="0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s-MX"/>
          </a:p>
        </c:txPr>
        <c:crossAx val="184647040"/>
        <c:crosses val="max"/>
        <c:crossBetween val="between"/>
        <c:majorUnit val="5"/>
        <c:minorUnit val="0.4"/>
      </c:valAx>
      <c:spPr>
        <a:noFill/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noFill/>
    <a:ln w="3175">
      <a:solidFill>
        <a:srgbClr val="000000"/>
      </a:solidFill>
      <a:prstDash val="solid"/>
    </a:ln>
    <a:effectLst>
      <a:outerShdw dist="35921" dir="2700000" algn="br">
        <a:srgbClr val="000000"/>
      </a:outerShdw>
    </a:effectLst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MX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>
        <c:manualLayout>
          <c:layoutTarget val="inner"/>
          <c:xMode val="edge"/>
          <c:yMode val="edge"/>
          <c:x val="7.236101506755778E-2"/>
          <c:y val="3.4030765845783406E-2"/>
          <c:w val="0.89904454108254706"/>
          <c:h val="0.8075101981644025"/>
        </c:manualLayout>
      </c:layout>
      <c:barChart>
        <c:barDir val="col"/>
        <c:grouping val="clustered"/>
        <c:ser>
          <c:idx val="0"/>
          <c:order val="0"/>
          <c:tx>
            <c:strRef>
              <c:f>'Grafica-exp-imp'!$C$5</c:f>
              <c:strCache>
                <c:ptCount val="1"/>
                <c:pt idx="0">
                  <c:v>EXPORTACIONES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cat>
            <c:multiLvlStrRef>
              <c:f>'Grafica-exp-imp'!$A$6:$B$60</c:f>
              <c:multiLvlStrCache>
                <c:ptCount val="55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  <c:pt idx="42">
                    <c:v>J</c:v>
                  </c:pt>
                  <c:pt idx="43">
                    <c:v>A</c:v>
                  </c:pt>
                  <c:pt idx="44">
                    <c:v>S</c:v>
                  </c:pt>
                  <c:pt idx="45">
                    <c:v>O</c:v>
                  </c:pt>
                  <c:pt idx="46">
                    <c:v>N</c:v>
                  </c:pt>
                  <c:pt idx="47">
                    <c:v>D</c:v>
                  </c:pt>
                  <c:pt idx="48">
                    <c:v>E</c:v>
                  </c:pt>
                  <c:pt idx="49">
                    <c:v>F</c:v>
                  </c:pt>
                  <c:pt idx="50">
                    <c:v>M</c:v>
                  </c:pt>
                  <c:pt idx="51">
                    <c:v>A</c:v>
                  </c:pt>
                  <c:pt idx="52">
                    <c:v>M</c:v>
                  </c:pt>
                  <c:pt idx="53">
                    <c:v>J</c:v>
                  </c:pt>
                  <c:pt idx="54">
                    <c:v>J*</c:v>
                  </c:pt>
                </c:lvl>
                <c:lvl>
                  <c:pt idx="0">
                    <c:v>2010</c:v>
                  </c:pt>
                  <c:pt idx="12">
                    <c:v>2011</c:v>
                  </c:pt>
                  <c:pt idx="24">
                    <c:v>2012</c:v>
                  </c:pt>
                  <c:pt idx="36">
                    <c:v>2013</c:v>
                  </c:pt>
                  <c:pt idx="48">
                    <c:v>2014</c:v>
                  </c:pt>
                </c:lvl>
              </c:multiLvlStrCache>
            </c:multiLvlStrRef>
          </c:cat>
          <c:val>
            <c:numRef>
              <c:f>'Grafica-exp-imp'!$C$6:$C$60</c:f>
              <c:numCache>
                <c:formatCode>General</c:formatCode>
                <c:ptCount val="55"/>
                <c:pt idx="0">
                  <c:v>19189.888999999999</c:v>
                </c:pt>
                <c:pt idx="1">
                  <c:v>21302.6</c:v>
                </c:pt>
                <c:pt idx="2">
                  <c:v>26104.127</c:v>
                </c:pt>
                <c:pt idx="3">
                  <c:v>24844.517</c:v>
                </c:pt>
                <c:pt idx="4">
                  <c:v>24796.460999999999</c:v>
                </c:pt>
                <c:pt idx="5">
                  <c:v>25000.453000000001</c:v>
                </c:pt>
                <c:pt idx="6">
                  <c:v>23334.154999999992</c:v>
                </c:pt>
                <c:pt idx="7">
                  <c:v>26917.225999999999</c:v>
                </c:pt>
                <c:pt idx="8">
                  <c:v>25338.436000000005</c:v>
                </c:pt>
                <c:pt idx="9">
                  <c:v>26530.071</c:v>
                </c:pt>
                <c:pt idx="10">
                  <c:v>28169.737000000001</c:v>
                </c:pt>
                <c:pt idx="11">
                  <c:v>26945.473999999998</c:v>
                </c:pt>
                <c:pt idx="12">
                  <c:v>24674.597000000005</c:v>
                </c:pt>
                <c:pt idx="13">
                  <c:v>25771.474999999999</c:v>
                </c:pt>
                <c:pt idx="14">
                  <c:v>31355.125</c:v>
                </c:pt>
                <c:pt idx="15">
                  <c:v>27808.164000000001</c:v>
                </c:pt>
                <c:pt idx="16">
                  <c:v>31079.658999999996</c:v>
                </c:pt>
                <c:pt idx="17">
                  <c:v>30394.79</c:v>
                </c:pt>
                <c:pt idx="18">
                  <c:v>27848.616999999933</c:v>
                </c:pt>
                <c:pt idx="19">
                  <c:v>31463.991999999998</c:v>
                </c:pt>
                <c:pt idx="20">
                  <c:v>28774.475999999999</c:v>
                </c:pt>
                <c:pt idx="21">
                  <c:v>30023.464000000025</c:v>
                </c:pt>
                <c:pt idx="22">
                  <c:v>31051.746999999999</c:v>
                </c:pt>
                <c:pt idx="23">
                  <c:v>29187.279999999992</c:v>
                </c:pt>
                <c:pt idx="24">
                  <c:v>27281.577000000001</c:v>
                </c:pt>
                <c:pt idx="25">
                  <c:v>30015.345000000001</c:v>
                </c:pt>
                <c:pt idx="26">
                  <c:v>32312.045999999998</c:v>
                </c:pt>
                <c:pt idx="27">
                  <c:v>30900.420999999998</c:v>
                </c:pt>
                <c:pt idx="28">
                  <c:v>33135.477000000006</c:v>
                </c:pt>
                <c:pt idx="29">
                  <c:v>30272.703000000001</c:v>
                </c:pt>
                <c:pt idx="30">
                  <c:v>30294.405999999999</c:v>
                </c:pt>
                <c:pt idx="31">
                  <c:v>31660.135999999933</c:v>
                </c:pt>
                <c:pt idx="32">
                  <c:v>29279.642</c:v>
                </c:pt>
                <c:pt idx="33">
                  <c:v>33939.839</c:v>
                </c:pt>
                <c:pt idx="34">
                  <c:v>31468.921999999999</c:v>
                </c:pt>
                <c:pt idx="35">
                  <c:v>30209.376</c:v>
                </c:pt>
                <c:pt idx="36">
                  <c:v>27298.537</c:v>
                </c:pt>
                <c:pt idx="37">
                  <c:v>29091.473000000005</c:v>
                </c:pt>
                <c:pt idx="38">
                  <c:v>31838.072</c:v>
                </c:pt>
                <c:pt idx="39">
                  <c:v>32729.137999999992</c:v>
                </c:pt>
                <c:pt idx="40">
                  <c:v>32845.281999999999</c:v>
                </c:pt>
                <c:pt idx="41">
                  <c:v>31088.267000000025</c:v>
                </c:pt>
                <c:pt idx="42">
                  <c:v>32252.173999999992</c:v>
                </c:pt>
                <c:pt idx="43">
                  <c:v>32677.304</c:v>
                </c:pt>
                <c:pt idx="44">
                  <c:v>31377.738000000001</c:v>
                </c:pt>
                <c:pt idx="45">
                  <c:v>35082.300000000003</c:v>
                </c:pt>
                <c:pt idx="46">
                  <c:v>31679.454000000005</c:v>
                </c:pt>
                <c:pt idx="47">
                  <c:v>32066.846000000001</c:v>
                </c:pt>
                <c:pt idx="48">
                  <c:v>27051.964000000025</c:v>
                </c:pt>
                <c:pt idx="49">
                  <c:v>30461.69</c:v>
                </c:pt>
                <c:pt idx="50">
                  <c:v>33236.331000000006</c:v>
                </c:pt>
                <c:pt idx="51">
                  <c:v>34071.457000000002</c:v>
                </c:pt>
                <c:pt idx="52">
                  <c:v>34382.947</c:v>
                </c:pt>
                <c:pt idx="53">
                  <c:v>33474.289000000004</c:v>
                </c:pt>
                <c:pt idx="54">
                  <c:v>33710.903000000006</c:v>
                </c:pt>
              </c:numCache>
            </c:numRef>
          </c:val>
        </c:ser>
        <c:gapWidth val="60"/>
        <c:axId val="177372544"/>
        <c:axId val="184662656"/>
      </c:barChart>
      <c:lineChart>
        <c:grouping val="standard"/>
        <c:ser>
          <c:idx val="1"/>
          <c:order val="1"/>
          <c:tx>
            <c:strRef>
              <c:f>'Grafica-exp-imp'!$D$5</c:f>
              <c:strCache>
                <c:ptCount val="1"/>
                <c:pt idx="0">
                  <c:v>IMPORTACIONES</c:v>
                </c:pt>
              </c:strCache>
            </c:strRef>
          </c:tx>
          <c:marker>
            <c:symbol val="none"/>
          </c:marker>
          <c:cat>
            <c:multiLvlStrRef>
              <c:f>'Grafica-exp-imp'!$A$6:$B$60</c:f>
              <c:multiLvlStrCache>
                <c:ptCount val="55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  <c:pt idx="42">
                    <c:v>J</c:v>
                  </c:pt>
                  <c:pt idx="43">
                    <c:v>A</c:v>
                  </c:pt>
                  <c:pt idx="44">
                    <c:v>S</c:v>
                  </c:pt>
                  <c:pt idx="45">
                    <c:v>O</c:v>
                  </c:pt>
                  <c:pt idx="46">
                    <c:v>N</c:v>
                  </c:pt>
                  <c:pt idx="47">
                    <c:v>D</c:v>
                  </c:pt>
                  <c:pt idx="48">
                    <c:v>E</c:v>
                  </c:pt>
                  <c:pt idx="49">
                    <c:v>F</c:v>
                  </c:pt>
                  <c:pt idx="50">
                    <c:v>M</c:v>
                  </c:pt>
                  <c:pt idx="51">
                    <c:v>A</c:v>
                  </c:pt>
                  <c:pt idx="52">
                    <c:v>M</c:v>
                  </c:pt>
                  <c:pt idx="53">
                    <c:v>J</c:v>
                  </c:pt>
                  <c:pt idx="54">
                    <c:v>J*</c:v>
                  </c:pt>
                </c:lvl>
                <c:lvl>
                  <c:pt idx="0">
                    <c:v>2010</c:v>
                  </c:pt>
                  <c:pt idx="12">
                    <c:v>2011</c:v>
                  </c:pt>
                  <c:pt idx="24">
                    <c:v>2012</c:v>
                  </c:pt>
                  <c:pt idx="36">
                    <c:v>2013</c:v>
                  </c:pt>
                  <c:pt idx="48">
                    <c:v>2014</c:v>
                  </c:pt>
                </c:lvl>
              </c:multiLvlStrCache>
            </c:multiLvlStrRef>
          </c:cat>
          <c:val>
            <c:numRef>
              <c:f>'Grafica-exp-imp'!$D$6:$D$60</c:f>
              <c:numCache>
                <c:formatCode>General</c:formatCode>
                <c:ptCount val="55"/>
                <c:pt idx="0">
                  <c:v>19634.063999999998</c:v>
                </c:pt>
                <c:pt idx="1">
                  <c:v>20879.793000000001</c:v>
                </c:pt>
                <c:pt idx="2">
                  <c:v>25710.897000000001</c:v>
                </c:pt>
                <c:pt idx="3">
                  <c:v>24764.007000000001</c:v>
                </c:pt>
                <c:pt idx="4">
                  <c:v>24623.977999999999</c:v>
                </c:pt>
                <c:pt idx="5">
                  <c:v>25336.866000000005</c:v>
                </c:pt>
                <c:pt idx="6">
                  <c:v>24364.455999999998</c:v>
                </c:pt>
                <c:pt idx="7">
                  <c:v>27615.053</c:v>
                </c:pt>
                <c:pt idx="8">
                  <c:v>25861.45</c:v>
                </c:pt>
                <c:pt idx="9">
                  <c:v>27317.792000000001</c:v>
                </c:pt>
                <c:pt idx="10">
                  <c:v>28254.429</c:v>
                </c:pt>
                <c:pt idx="11">
                  <c:v>27119.034</c:v>
                </c:pt>
                <c:pt idx="12">
                  <c:v>24532.143</c:v>
                </c:pt>
                <c:pt idx="13">
                  <c:v>25461.39</c:v>
                </c:pt>
                <c:pt idx="14">
                  <c:v>29899.149999999932</c:v>
                </c:pt>
                <c:pt idx="15">
                  <c:v>27200.981000000025</c:v>
                </c:pt>
                <c:pt idx="16">
                  <c:v>30541.742999999999</c:v>
                </c:pt>
                <c:pt idx="17">
                  <c:v>30300.785000000025</c:v>
                </c:pt>
                <c:pt idx="18">
                  <c:v>29030.738999999998</c:v>
                </c:pt>
                <c:pt idx="19">
                  <c:v>32292.579000000002</c:v>
                </c:pt>
                <c:pt idx="20">
                  <c:v>30644.799999999996</c:v>
                </c:pt>
                <c:pt idx="21">
                  <c:v>30554.511999999992</c:v>
                </c:pt>
                <c:pt idx="22">
                  <c:v>31248.71</c:v>
                </c:pt>
                <c:pt idx="23">
                  <c:v>29135.344000000001</c:v>
                </c:pt>
                <c:pt idx="24">
                  <c:v>27548.994999999999</c:v>
                </c:pt>
                <c:pt idx="25">
                  <c:v>29517.163</c:v>
                </c:pt>
                <c:pt idx="26">
                  <c:v>30839.53</c:v>
                </c:pt>
                <c:pt idx="27">
                  <c:v>30481.741000000005</c:v>
                </c:pt>
                <c:pt idx="28">
                  <c:v>32801.858000000124</c:v>
                </c:pt>
                <c:pt idx="29">
                  <c:v>29657.623</c:v>
                </c:pt>
                <c:pt idx="30">
                  <c:v>30704.05</c:v>
                </c:pt>
                <c:pt idx="31">
                  <c:v>32641.949000000001</c:v>
                </c:pt>
                <c:pt idx="32">
                  <c:v>29069.597000000005</c:v>
                </c:pt>
                <c:pt idx="33">
                  <c:v>35564.836000000003</c:v>
                </c:pt>
                <c:pt idx="34">
                  <c:v>32716.357</c:v>
                </c:pt>
                <c:pt idx="35">
                  <c:v>29207.86</c:v>
                </c:pt>
                <c:pt idx="36">
                  <c:v>30152.955000000005</c:v>
                </c:pt>
                <c:pt idx="37">
                  <c:v>29066.034</c:v>
                </c:pt>
                <c:pt idx="38">
                  <c:v>30127.821</c:v>
                </c:pt>
                <c:pt idx="39">
                  <c:v>34087.541000000005</c:v>
                </c:pt>
                <c:pt idx="40">
                  <c:v>33305.574000000001</c:v>
                </c:pt>
                <c:pt idx="41">
                  <c:v>30168.157999999996</c:v>
                </c:pt>
                <c:pt idx="42">
                  <c:v>33651.210999999996</c:v>
                </c:pt>
                <c:pt idx="43">
                  <c:v>32902.204999999994</c:v>
                </c:pt>
                <c:pt idx="44">
                  <c:v>30726.401999999998</c:v>
                </c:pt>
                <c:pt idx="45">
                  <c:v>35217.066999999995</c:v>
                </c:pt>
                <c:pt idx="46">
                  <c:v>31363.976999999999</c:v>
                </c:pt>
                <c:pt idx="47">
                  <c:v>30441.223000000005</c:v>
                </c:pt>
                <c:pt idx="48">
                  <c:v>30233.530999999992</c:v>
                </c:pt>
                <c:pt idx="49">
                  <c:v>29543.472000000005</c:v>
                </c:pt>
                <c:pt idx="50">
                  <c:v>32287.360000000001</c:v>
                </c:pt>
                <c:pt idx="51">
                  <c:v>33561.872000000003</c:v>
                </c:pt>
                <c:pt idx="52">
                  <c:v>34251.127999999997</c:v>
                </c:pt>
                <c:pt idx="53">
                  <c:v>33050.550000000003</c:v>
                </c:pt>
                <c:pt idx="54">
                  <c:v>34690.782999999996</c:v>
                </c:pt>
              </c:numCache>
            </c:numRef>
          </c:val>
        </c:ser>
        <c:marker val="1"/>
        <c:axId val="177372544"/>
        <c:axId val="184662656"/>
      </c:lineChart>
      <c:catAx>
        <c:axId val="177372544"/>
        <c:scaling>
          <c:orientation val="minMax"/>
        </c:scaling>
        <c:axPos val="b"/>
        <c:tickLblPos val="nextTo"/>
        <c:txPr>
          <a:bodyPr/>
          <a:lstStyle/>
          <a:p>
            <a:pPr>
              <a:defRPr sz="900">
                <a:latin typeface="Arial" pitchFamily="34" charset="0"/>
                <a:cs typeface="Arial" pitchFamily="34" charset="0"/>
              </a:defRPr>
            </a:pPr>
            <a:endParaRPr lang="es-MX"/>
          </a:p>
        </c:txPr>
        <c:crossAx val="184662656"/>
        <c:crosses val="autoZero"/>
        <c:auto val="1"/>
        <c:lblAlgn val="ctr"/>
        <c:lblOffset val="1"/>
        <c:tickLblSkip val="1"/>
      </c:catAx>
      <c:valAx>
        <c:axId val="18466265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>
                <a:latin typeface="Arial Narrow" pitchFamily="34" charset="0"/>
              </a:defRPr>
            </a:pPr>
            <a:endParaRPr lang="es-MX"/>
          </a:p>
        </c:txPr>
        <c:crossAx val="177372544"/>
        <c:crosses val="autoZero"/>
        <c:crossBetween val="between"/>
      </c:valAx>
      <c:spPr>
        <a:noFill/>
      </c:spPr>
    </c:plotArea>
    <c:legend>
      <c:legendPos val="r"/>
      <c:layout>
        <c:manualLayout>
          <c:xMode val="edge"/>
          <c:yMode val="edge"/>
          <c:x val="0.28397416561883015"/>
          <c:y val="0.92483438775232885"/>
          <c:w val="0.56979082352500565"/>
          <c:h val="4.0909489739267897E-2"/>
        </c:manualLayout>
      </c:layout>
      <c:txPr>
        <a:bodyPr/>
        <a:lstStyle/>
        <a:p>
          <a:pPr>
            <a:defRPr>
              <a:latin typeface="Arial" pitchFamily="34" charset="0"/>
              <a:cs typeface="Arial" pitchFamily="34" charset="0"/>
            </a:defRPr>
          </a:pPr>
          <a:endParaRPr lang="es-MX"/>
        </a:p>
      </c:txPr>
    </c:legend>
    <c:plotVisOnly val="1"/>
    <c:dispBlanksAs val="gap"/>
  </c:chart>
  <c:spPr>
    <a:noFill/>
  </c:sp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AngAx val="1"/>
    </c:view3D>
    <c:floor>
      <c:spPr>
        <a:noFill/>
        <a:ln w="9525">
          <a:noFill/>
        </a:ln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clustered"/>
        <c:ser>
          <c:idx val="0"/>
          <c:order val="0"/>
          <c:dLbls>
            <c:txPr>
              <a:bodyPr rot="-5400000" vert="horz"/>
              <a:lstStyle/>
              <a:p>
                <a:pPr>
                  <a:defRPr/>
                </a:pPr>
                <a:endParaRPr lang="es-MX"/>
              </a:p>
            </c:txPr>
            <c:showVal val="1"/>
          </c:dLbls>
          <c:cat>
            <c:multiLvlStrRef>
              <c:f>I_ingresos_c!$K$2:$M$32</c:f>
              <c:multiLvlStrCache>
                <c:ptCount val="31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</c:lvl>
                <c:lvl>
                  <c:pt idx="0">
                    <c:v>2012</c:v>
                  </c:pt>
                  <c:pt idx="12">
                    <c:v>2013</c:v>
                  </c:pt>
                  <c:pt idx="24">
                    <c:v>2014</c:v>
                  </c:pt>
                </c:lvl>
              </c:multiLvlStrCache>
            </c:multiLvlStrRef>
          </c:cat>
          <c:val>
            <c:numRef>
              <c:f>I_ingresos_c!$N$2:$N$32</c:f>
              <c:numCache>
                <c:formatCode>0.0_)</c:formatCode>
                <c:ptCount val="31"/>
                <c:pt idx="0">
                  <c:v>3.0306333805734229</c:v>
                </c:pt>
                <c:pt idx="1">
                  <c:v>5.8467976287341719</c:v>
                </c:pt>
                <c:pt idx="2">
                  <c:v>4.5807286053028777</c:v>
                </c:pt>
                <c:pt idx="3">
                  <c:v>3.59155707813018</c:v>
                </c:pt>
                <c:pt idx="4">
                  <c:v>3.503696560591449</c:v>
                </c:pt>
                <c:pt idx="5">
                  <c:v>5.5964494479324554</c:v>
                </c:pt>
                <c:pt idx="6">
                  <c:v>5.4522129570237272</c:v>
                </c:pt>
                <c:pt idx="7">
                  <c:v>2.0217569786535288</c:v>
                </c:pt>
                <c:pt idx="8">
                  <c:v>0.62466913710958727</c:v>
                </c:pt>
                <c:pt idx="9">
                  <c:v>5.4592164418753963</c:v>
                </c:pt>
                <c:pt idx="10">
                  <c:v>7.5234131113423564</c:v>
                </c:pt>
                <c:pt idx="11">
                  <c:v>6.6906275919270026</c:v>
                </c:pt>
                <c:pt idx="12">
                  <c:v>1.9237007406623614</c:v>
                </c:pt>
                <c:pt idx="13">
                  <c:v>0.36227021743905452</c:v>
                </c:pt>
                <c:pt idx="14">
                  <c:v>-0.14494728434505588</c:v>
                </c:pt>
                <c:pt idx="15">
                  <c:v>3.8543478984425112</c:v>
                </c:pt>
                <c:pt idx="16">
                  <c:v>1.9144636645962838</c:v>
                </c:pt>
                <c:pt idx="17">
                  <c:v>0.24879502819066923</c:v>
                </c:pt>
                <c:pt idx="18">
                  <c:v>1.7762396999188959</c:v>
                </c:pt>
                <c:pt idx="19">
                  <c:v>1.2726314052912251</c:v>
                </c:pt>
                <c:pt idx="20">
                  <c:v>0.14880952230638464</c:v>
                </c:pt>
                <c:pt idx="21">
                  <c:v>-1.1322268067397461</c:v>
                </c:pt>
                <c:pt idx="22">
                  <c:v>-2.9563152617826294</c:v>
                </c:pt>
                <c:pt idx="23">
                  <c:v>-0.42487409518873265</c:v>
                </c:pt>
                <c:pt idx="24">
                  <c:v>2.2481364985716912</c:v>
                </c:pt>
                <c:pt idx="25">
                  <c:v>2.5229320552258132</c:v>
                </c:pt>
                <c:pt idx="26">
                  <c:v>4.5252523872006591</c:v>
                </c:pt>
                <c:pt idx="27">
                  <c:v>2.6270018255534056</c:v>
                </c:pt>
                <c:pt idx="28">
                  <c:v>3.3190794335785752</c:v>
                </c:pt>
                <c:pt idx="29">
                  <c:v>1.2834681794324472</c:v>
                </c:pt>
                <c:pt idx="30">
                  <c:v>1.958916982020126</c:v>
                </c:pt>
              </c:numCache>
            </c:numRef>
          </c:val>
        </c:ser>
        <c:gapWidth val="61"/>
        <c:shape val="cylinder"/>
        <c:axId val="185740672"/>
        <c:axId val="185750656"/>
        <c:axId val="0"/>
      </c:bar3DChart>
      <c:catAx>
        <c:axId val="185740672"/>
        <c:scaling>
          <c:orientation val="minMax"/>
        </c:scaling>
        <c:axPos val="b"/>
        <c:tickLblPos val="low"/>
        <c:spPr>
          <a:ln>
            <a:solidFill>
              <a:schemeClr val="accent1"/>
            </a:solidFill>
          </a:ln>
        </c:spPr>
        <c:crossAx val="185750656"/>
        <c:crosses val="autoZero"/>
        <c:auto val="1"/>
        <c:lblAlgn val="ctr"/>
        <c:lblOffset val="100"/>
      </c:catAx>
      <c:valAx>
        <c:axId val="185750656"/>
        <c:scaling>
          <c:orientation val="minMax"/>
        </c:scaling>
        <c:axPos val="l"/>
        <c:numFmt formatCode="0.0_)" sourceLinked="1"/>
        <c:tickLblPos val="nextTo"/>
        <c:crossAx val="185740672"/>
        <c:crosses val="autoZero"/>
        <c:crossBetween val="between"/>
      </c:valAx>
    </c:plotArea>
    <c:plotVisOnly val="1"/>
  </c:chart>
  <c:spPr>
    <a:noFill/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/>
      <c:barChart>
        <c:barDir val="col"/>
        <c:grouping val="clustered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7"/>
            <c:spPr>
              <a:solidFill>
                <a:schemeClr val="accent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9"/>
            <c:spPr>
              <a:solidFill>
                <a:schemeClr val="accent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1"/>
            <c:spPr>
              <a:solidFill>
                <a:schemeClr val="accent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3"/>
            <c:spPr>
              <a:solidFill>
                <a:schemeClr val="accent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numFmt formatCode="0.0" sourceLinked="0"/>
            <c:txPr>
              <a:bodyPr rot="-5400000" vert="horz"/>
              <a:lstStyle/>
              <a:p>
                <a:pPr>
                  <a:defRPr/>
                </a:pPr>
                <a:endParaRPr lang="es-MX"/>
              </a:p>
            </c:txPr>
            <c:showVal val="1"/>
          </c:dLbls>
          <c:cat>
            <c:multiLvlStrRef>
              <c:f>'confianza-fuente'!$N$18:$O$61</c:f>
              <c:multiLvlStrCache>
                <c:ptCount val="44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  <c:pt idx="42">
                    <c:v>J</c:v>
                  </c:pt>
                  <c:pt idx="43">
                    <c:v>A</c:v>
                  </c:pt>
                </c:lvl>
                <c:lvl>
                  <c:pt idx="0">
                    <c:v>2011</c:v>
                  </c:pt>
                  <c:pt idx="12">
                    <c:v>2012</c:v>
                  </c:pt>
                  <c:pt idx="24">
                    <c:v>2013</c:v>
                  </c:pt>
                  <c:pt idx="36">
                    <c:v>2014</c:v>
                  </c:pt>
                </c:lvl>
              </c:multiLvlStrCache>
            </c:multiLvlStrRef>
          </c:cat>
          <c:val>
            <c:numRef>
              <c:f>'confianza-fuente'!$P$18:$P$61</c:f>
              <c:numCache>
                <c:formatCode>General</c:formatCode>
                <c:ptCount val="44"/>
                <c:pt idx="0">
                  <c:v>92.294035352135978</c:v>
                </c:pt>
                <c:pt idx="1">
                  <c:v>92.254609341863457</c:v>
                </c:pt>
                <c:pt idx="2">
                  <c:v>91.694527977889152</c:v>
                </c:pt>
                <c:pt idx="3">
                  <c:v>89.737572006295409</c:v>
                </c:pt>
                <c:pt idx="4">
                  <c:v>89.287117749665427</c:v>
                </c:pt>
                <c:pt idx="5">
                  <c:v>93.021905783390267</c:v>
                </c:pt>
                <c:pt idx="6">
                  <c:v>95.465942358117573</c:v>
                </c:pt>
                <c:pt idx="7">
                  <c:v>93.360528216734494</c:v>
                </c:pt>
                <c:pt idx="8">
                  <c:v>92.392931415067309</c:v>
                </c:pt>
                <c:pt idx="9">
                  <c:v>90.595394797582856</c:v>
                </c:pt>
                <c:pt idx="10">
                  <c:v>89.548092737630753</c:v>
                </c:pt>
                <c:pt idx="11">
                  <c:v>90.840009120814415</c:v>
                </c:pt>
                <c:pt idx="12">
                  <c:v>95.396428508312567</c:v>
                </c:pt>
                <c:pt idx="13">
                  <c:v>93.636827330110009</c:v>
                </c:pt>
                <c:pt idx="14">
                  <c:v>93.400821434807497</c:v>
                </c:pt>
                <c:pt idx="15">
                  <c:v>97.228522053185458</c:v>
                </c:pt>
                <c:pt idx="16">
                  <c:v>96.271424277927096</c:v>
                </c:pt>
                <c:pt idx="17">
                  <c:v>95.540124458757546</c:v>
                </c:pt>
                <c:pt idx="18">
                  <c:v>98.850968572087808</c:v>
                </c:pt>
                <c:pt idx="19">
                  <c:v>97.552285626534598</c:v>
                </c:pt>
                <c:pt idx="20">
                  <c:v>94.038689032533142</c:v>
                </c:pt>
                <c:pt idx="21">
                  <c:v>94.932264552128657</c:v>
                </c:pt>
                <c:pt idx="22">
                  <c:v>94.159691082934657</c:v>
                </c:pt>
                <c:pt idx="23">
                  <c:v>98.988400650634219</c:v>
                </c:pt>
                <c:pt idx="24">
                  <c:v>100.00677753482901</c:v>
                </c:pt>
                <c:pt idx="25">
                  <c:v>95.450435743922498</c:v>
                </c:pt>
                <c:pt idx="26">
                  <c:v>95.383994596456759</c:v>
                </c:pt>
                <c:pt idx="27">
                  <c:v>95.727644283711427</c:v>
                </c:pt>
                <c:pt idx="28">
                  <c:v>95.152673644716273</c:v>
                </c:pt>
                <c:pt idx="29">
                  <c:v>93.255785071092788</c:v>
                </c:pt>
                <c:pt idx="30">
                  <c:v>97.955283463903427</c:v>
                </c:pt>
                <c:pt idx="31">
                  <c:v>97.439677840362194</c:v>
                </c:pt>
                <c:pt idx="32">
                  <c:v>94.103121034585854</c:v>
                </c:pt>
                <c:pt idx="33">
                  <c:v>91.163888080753466</c:v>
                </c:pt>
                <c:pt idx="34">
                  <c:v>88.67441900094056</c:v>
                </c:pt>
                <c:pt idx="35">
                  <c:v>89.663967243481054</c:v>
                </c:pt>
                <c:pt idx="36">
                  <c:v>84.4561114019494</c:v>
                </c:pt>
                <c:pt idx="37">
                  <c:v>84.523656744626379</c:v>
                </c:pt>
                <c:pt idx="38">
                  <c:v>88.785119980778916</c:v>
                </c:pt>
                <c:pt idx="39">
                  <c:v>90.262304461300701</c:v>
                </c:pt>
                <c:pt idx="40">
                  <c:v>90.713832577419367</c:v>
                </c:pt>
                <c:pt idx="41">
                  <c:v>90.973061950014682</c:v>
                </c:pt>
                <c:pt idx="42">
                  <c:v>90.520972254044068</c:v>
                </c:pt>
                <c:pt idx="43">
                  <c:v>89.712964210760816</c:v>
                </c:pt>
              </c:numCache>
            </c:numRef>
          </c:val>
        </c:ser>
        <c:gapWidth val="42"/>
        <c:overlap val="14"/>
        <c:axId val="186961920"/>
        <c:axId val="186963456"/>
      </c:barChart>
      <c:catAx>
        <c:axId val="186961920"/>
        <c:scaling>
          <c:orientation val="minMax"/>
        </c:scaling>
        <c:axPos val="b"/>
        <c:tickLblPos val="nextTo"/>
        <c:crossAx val="186963456"/>
        <c:crosses val="autoZero"/>
        <c:auto val="1"/>
        <c:lblAlgn val="ctr"/>
        <c:lblOffset val="100"/>
      </c:catAx>
      <c:valAx>
        <c:axId val="186963456"/>
        <c:scaling>
          <c:orientation val="minMax"/>
        </c:scaling>
        <c:axPos val="l"/>
        <c:numFmt formatCode="General" sourceLinked="1"/>
        <c:tickLblPos val="nextTo"/>
        <c:crossAx val="186961920"/>
        <c:crosses val="autoZero"/>
        <c:crossBetween val="between"/>
      </c:valAx>
      <c:spPr>
        <a:noFill/>
      </c:spPr>
    </c:plotArea>
    <c:plotVisOnly val="1"/>
  </c:chart>
  <c:spPr>
    <a:noFill/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/>
      <c:barChart>
        <c:barDir val="col"/>
        <c:grouping val="clustered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7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9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1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3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 rot="-5400000" vert="horz"/>
              <a:lstStyle/>
              <a:p>
                <a:pPr>
                  <a:defRPr/>
                </a:pPr>
                <a:endParaRPr lang="es-MX"/>
              </a:p>
            </c:txPr>
            <c:showVal val="1"/>
          </c:dLbls>
          <c:cat>
            <c:multiLvlStrRef>
              <c:f>'ICP-grafica'!$B$89:$C$132</c:f>
              <c:multiLvlStrCache>
                <c:ptCount val="44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  <c:pt idx="42">
                    <c:v>J</c:v>
                  </c:pt>
                  <c:pt idx="43">
                    <c:v>A</c:v>
                  </c:pt>
                </c:lvl>
                <c:lvl>
                  <c:pt idx="0">
                    <c:v>2011</c:v>
                  </c:pt>
                  <c:pt idx="12">
                    <c:v>2012</c:v>
                  </c:pt>
                  <c:pt idx="24">
                    <c:v>2013</c:v>
                  </c:pt>
                  <c:pt idx="36">
                    <c:v>2014</c:v>
                  </c:pt>
                </c:lvl>
              </c:multiLvlStrCache>
            </c:multiLvlStrRef>
          </c:cat>
          <c:val>
            <c:numRef>
              <c:f>'ICP-grafica'!$D$89:$D$132</c:f>
              <c:numCache>
                <c:formatCode>0.0</c:formatCode>
                <c:ptCount val="44"/>
                <c:pt idx="0">
                  <c:v>56.508000000000003</c:v>
                </c:pt>
                <c:pt idx="1">
                  <c:v>56.9</c:v>
                </c:pt>
                <c:pt idx="2">
                  <c:v>56.891000000000005</c:v>
                </c:pt>
                <c:pt idx="3">
                  <c:v>56.445</c:v>
                </c:pt>
                <c:pt idx="4">
                  <c:v>56.943999999999996</c:v>
                </c:pt>
                <c:pt idx="5">
                  <c:v>57.066000000000003</c:v>
                </c:pt>
                <c:pt idx="6">
                  <c:v>56.781000000000006</c:v>
                </c:pt>
                <c:pt idx="7">
                  <c:v>54.256</c:v>
                </c:pt>
                <c:pt idx="8">
                  <c:v>53.846999999999994</c:v>
                </c:pt>
                <c:pt idx="9">
                  <c:v>52.884999999999998</c:v>
                </c:pt>
                <c:pt idx="10">
                  <c:v>53.826000000000001</c:v>
                </c:pt>
                <c:pt idx="11">
                  <c:v>53.013999999999996</c:v>
                </c:pt>
                <c:pt idx="12">
                  <c:v>53.4</c:v>
                </c:pt>
                <c:pt idx="13">
                  <c:v>54.563000000000002</c:v>
                </c:pt>
                <c:pt idx="14">
                  <c:v>54.643000000000001</c:v>
                </c:pt>
                <c:pt idx="15">
                  <c:v>54.537000000000006</c:v>
                </c:pt>
                <c:pt idx="16">
                  <c:v>53.628000000000121</c:v>
                </c:pt>
                <c:pt idx="17">
                  <c:v>54.037000000000006</c:v>
                </c:pt>
                <c:pt idx="18">
                  <c:v>54.241</c:v>
                </c:pt>
                <c:pt idx="19">
                  <c:v>54.671000000000006</c:v>
                </c:pt>
                <c:pt idx="20">
                  <c:v>54.333999999999996</c:v>
                </c:pt>
                <c:pt idx="21">
                  <c:v>54.659000000000006</c:v>
                </c:pt>
                <c:pt idx="22">
                  <c:v>55.115000000000002</c:v>
                </c:pt>
                <c:pt idx="23">
                  <c:v>55.556000000000004</c:v>
                </c:pt>
                <c:pt idx="24">
                  <c:v>55.976000000000006</c:v>
                </c:pt>
                <c:pt idx="25">
                  <c:v>56.350999999999999</c:v>
                </c:pt>
                <c:pt idx="26">
                  <c:v>56.43</c:v>
                </c:pt>
                <c:pt idx="27">
                  <c:v>56.537000000000006</c:v>
                </c:pt>
                <c:pt idx="28">
                  <c:v>56.6</c:v>
                </c:pt>
                <c:pt idx="29">
                  <c:v>55.573</c:v>
                </c:pt>
                <c:pt idx="30">
                  <c:v>55.233000000000011</c:v>
                </c:pt>
                <c:pt idx="31">
                  <c:v>54.919000000000004</c:v>
                </c:pt>
                <c:pt idx="32">
                  <c:v>52.043000000000006</c:v>
                </c:pt>
                <c:pt idx="33">
                  <c:v>50.522000000000013</c:v>
                </c:pt>
                <c:pt idx="34">
                  <c:v>49.862000000000002</c:v>
                </c:pt>
                <c:pt idx="35">
                  <c:v>50.852999999999994</c:v>
                </c:pt>
                <c:pt idx="36">
                  <c:v>50.254000000000005</c:v>
                </c:pt>
                <c:pt idx="37">
                  <c:v>51.316999999999993</c:v>
                </c:pt>
                <c:pt idx="38">
                  <c:v>51.795000000000137</c:v>
                </c:pt>
                <c:pt idx="39">
                  <c:v>52.119</c:v>
                </c:pt>
                <c:pt idx="40">
                  <c:v>51.838000000000001</c:v>
                </c:pt>
                <c:pt idx="41">
                  <c:v>51.742000000000012</c:v>
                </c:pt>
                <c:pt idx="42">
                  <c:v>52.259</c:v>
                </c:pt>
                <c:pt idx="43">
                  <c:v>52.949999999999996</c:v>
                </c:pt>
              </c:numCache>
            </c:numRef>
          </c:val>
        </c:ser>
        <c:gapWidth val="70"/>
        <c:axId val="187138816"/>
        <c:axId val="187140352"/>
      </c:barChart>
      <c:catAx>
        <c:axId val="187138816"/>
        <c:scaling>
          <c:orientation val="minMax"/>
        </c:scaling>
        <c:axPos val="b"/>
        <c:tickLblPos val="nextTo"/>
        <c:crossAx val="187140352"/>
        <c:crosses val="autoZero"/>
        <c:auto val="1"/>
        <c:lblAlgn val="ctr"/>
        <c:lblOffset val="100"/>
      </c:catAx>
      <c:valAx>
        <c:axId val="187140352"/>
        <c:scaling>
          <c:orientation val="minMax"/>
          <c:max val="75"/>
        </c:scaling>
        <c:axPos val="l"/>
        <c:numFmt formatCode="0.0" sourceLinked="1"/>
        <c:tickLblPos val="nextTo"/>
        <c:crossAx val="187138816"/>
        <c:crosses val="autoZero"/>
        <c:crossBetween val="between"/>
      </c:valAx>
      <c:spPr>
        <a:noFill/>
      </c:spPr>
    </c:plotArea>
    <c:plotVisOnly val="1"/>
  </c:chart>
  <c:spPr>
    <a:noFill/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5BC997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7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9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1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3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 rot="-5400000" vert="horz"/>
              <a:lstStyle/>
              <a:p>
                <a:pPr>
                  <a:defRPr/>
                </a:pPr>
                <a:endParaRPr lang="es-MX"/>
              </a:p>
            </c:txPr>
            <c:showVal val="1"/>
          </c:dLbls>
          <c:cat>
            <c:multiLvlStrRef>
              <c:f>'IPM-grafica'!$B$89:$C$132</c:f>
              <c:multiLvlStrCache>
                <c:ptCount val="44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  <c:pt idx="42">
                    <c:v>J</c:v>
                  </c:pt>
                  <c:pt idx="43">
                    <c:v>A</c:v>
                  </c:pt>
                </c:lvl>
                <c:lvl>
                  <c:pt idx="0">
                    <c:v>2011</c:v>
                  </c:pt>
                  <c:pt idx="12">
                    <c:v>2012</c:v>
                  </c:pt>
                  <c:pt idx="24">
                    <c:v>2013</c:v>
                  </c:pt>
                  <c:pt idx="36">
                    <c:v>2014</c:v>
                  </c:pt>
                </c:lvl>
              </c:multiLvlStrCache>
            </c:multiLvlStrRef>
          </c:cat>
          <c:val>
            <c:numRef>
              <c:f>'IPM-grafica'!$D$89:$D$132</c:f>
              <c:numCache>
                <c:formatCode>General</c:formatCode>
                <c:ptCount val="44"/>
                <c:pt idx="0">
                  <c:v>56.508000000000003</c:v>
                </c:pt>
                <c:pt idx="1">
                  <c:v>56.9</c:v>
                </c:pt>
                <c:pt idx="2">
                  <c:v>56.891000000000005</c:v>
                </c:pt>
                <c:pt idx="3">
                  <c:v>56.445</c:v>
                </c:pt>
                <c:pt idx="4">
                  <c:v>56.943999999999996</c:v>
                </c:pt>
                <c:pt idx="5">
                  <c:v>57.066000000000003</c:v>
                </c:pt>
                <c:pt idx="6">
                  <c:v>56.781000000000006</c:v>
                </c:pt>
                <c:pt idx="7">
                  <c:v>54.256</c:v>
                </c:pt>
                <c:pt idx="8">
                  <c:v>53.846999999999994</c:v>
                </c:pt>
                <c:pt idx="9">
                  <c:v>52.884999999999998</c:v>
                </c:pt>
                <c:pt idx="10">
                  <c:v>53.826000000000001</c:v>
                </c:pt>
                <c:pt idx="11">
                  <c:v>53.013999999999996</c:v>
                </c:pt>
                <c:pt idx="12">
                  <c:v>53.4</c:v>
                </c:pt>
                <c:pt idx="13">
                  <c:v>54.563000000000002</c:v>
                </c:pt>
                <c:pt idx="14">
                  <c:v>54.643000000000001</c:v>
                </c:pt>
                <c:pt idx="15">
                  <c:v>54.537000000000006</c:v>
                </c:pt>
                <c:pt idx="16">
                  <c:v>53.628000000000121</c:v>
                </c:pt>
                <c:pt idx="17">
                  <c:v>54.037000000000006</c:v>
                </c:pt>
                <c:pt idx="18">
                  <c:v>54.241</c:v>
                </c:pt>
                <c:pt idx="19">
                  <c:v>54.671000000000006</c:v>
                </c:pt>
                <c:pt idx="20">
                  <c:v>54.333999999999996</c:v>
                </c:pt>
                <c:pt idx="21">
                  <c:v>54.659000000000006</c:v>
                </c:pt>
                <c:pt idx="22">
                  <c:v>55.115000000000002</c:v>
                </c:pt>
                <c:pt idx="23">
                  <c:v>55.556000000000004</c:v>
                </c:pt>
                <c:pt idx="24">
                  <c:v>55.976000000000006</c:v>
                </c:pt>
                <c:pt idx="25">
                  <c:v>56.350999999999999</c:v>
                </c:pt>
                <c:pt idx="26">
                  <c:v>56.43</c:v>
                </c:pt>
                <c:pt idx="27">
                  <c:v>56.537000000000006</c:v>
                </c:pt>
                <c:pt idx="28">
                  <c:v>56.6</c:v>
                </c:pt>
                <c:pt idx="29">
                  <c:v>55.573</c:v>
                </c:pt>
                <c:pt idx="30">
                  <c:v>55.233000000000011</c:v>
                </c:pt>
                <c:pt idx="31">
                  <c:v>54.919000000000004</c:v>
                </c:pt>
                <c:pt idx="32">
                  <c:v>52.043000000000006</c:v>
                </c:pt>
                <c:pt idx="33">
                  <c:v>50.522000000000013</c:v>
                </c:pt>
                <c:pt idx="34">
                  <c:v>49.862000000000002</c:v>
                </c:pt>
                <c:pt idx="35">
                  <c:v>50.852999999999994</c:v>
                </c:pt>
                <c:pt idx="36">
                  <c:v>50.254000000000005</c:v>
                </c:pt>
                <c:pt idx="37">
                  <c:v>51.316999999999993</c:v>
                </c:pt>
                <c:pt idx="38">
                  <c:v>51.795000000000137</c:v>
                </c:pt>
                <c:pt idx="39">
                  <c:v>52.119</c:v>
                </c:pt>
                <c:pt idx="40">
                  <c:v>51.838000000000001</c:v>
                </c:pt>
                <c:pt idx="41">
                  <c:v>51.742000000000012</c:v>
                </c:pt>
                <c:pt idx="42">
                  <c:v>52.259</c:v>
                </c:pt>
                <c:pt idx="43">
                  <c:v>52.949999999999996</c:v>
                </c:pt>
              </c:numCache>
            </c:numRef>
          </c:val>
        </c:ser>
        <c:gapWidth val="60"/>
        <c:axId val="188716160"/>
        <c:axId val="188717696"/>
      </c:barChart>
      <c:catAx>
        <c:axId val="188716160"/>
        <c:scaling>
          <c:orientation val="minMax"/>
        </c:scaling>
        <c:axPos val="b"/>
        <c:tickLblPos val="nextTo"/>
        <c:crossAx val="188717696"/>
        <c:crosses val="autoZero"/>
        <c:auto val="1"/>
        <c:lblAlgn val="ctr"/>
        <c:lblOffset val="100"/>
      </c:catAx>
      <c:valAx>
        <c:axId val="188717696"/>
        <c:scaling>
          <c:orientation val="minMax"/>
          <c:max val="70"/>
        </c:scaling>
        <c:axPos val="l"/>
        <c:numFmt formatCode="General" sourceLinked="1"/>
        <c:tickLblPos val="nextTo"/>
        <c:crossAx val="188716160"/>
        <c:crosses val="autoZero"/>
        <c:crossBetween val="between"/>
      </c:valAx>
      <c:spPr>
        <a:noFill/>
      </c:spPr>
    </c:plotArea>
    <c:plotVisOnly val="1"/>
  </c:chart>
  <c:spPr>
    <a:noFill/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5BC997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7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9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1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3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 rot="-5400000" vert="horz"/>
              <a:lstStyle/>
              <a:p>
                <a:pPr>
                  <a:defRPr/>
                </a:pPr>
                <a:endParaRPr lang="es-MX"/>
              </a:p>
            </c:txPr>
            <c:showVal val="1"/>
          </c:dLbls>
          <c:cat>
            <c:multiLvlStrRef>
              <c:f>'IAT-grafica'!$B$89:$C$132</c:f>
              <c:multiLvlStrCache>
                <c:ptCount val="44"/>
                <c:lvl>
                  <c:pt idx="0">
                    <c:v>E</c:v>
                  </c:pt>
                  <c:pt idx="1">
                    <c:v>F</c:v>
                  </c:pt>
                  <c:pt idx="2">
                    <c:v>M</c:v>
                  </c:pt>
                  <c:pt idx="3">
                    <c:v>A</c:v>
                  </c:pt>
                  <c:pt idx="4">
                    <c:v>M</c:v>
                  </c:pt>
                  <c:pt idx="5">
                    <c:v>J</c:v>
                  </c:pt>
                  <c:pt idx="6">
                    <c:v>J</c:v>
                  </c:pt>
                  <c:pt idx="7">
                    <c:v>A</c:v>
                  </c:pt>
                  <c:pt idx="8">
                    <c:v>S</c:v>
                  </c:pt>
                  <c:pt idx="9">
                    <c:v>O</c:v>
                  </c:pt>
                  <c:pt idx="10">
                    <c:v>N</c:v>
                  </c:pt>
                  <c:pt idx="11">
                    <c:v>D</c:v>
                  </c:pt>
                  <c:pt idx="12">
                    <c:v>E</c:v>
                  </c:pt>
                  <c:pt idx="13">
                    <c:v>F</c:v>
                  </c:pt>
                  <c:pt idx="14">
                    <c:v>M</c:v>
                  </c:pt>
                  <c:pt idx="15">
                    <c:v>A</c:v>
                  </c:pt>
                  <c:pt idx="16">
                    <c:v>M</c:v>
                  </c:pt>
                  <c:pt idx="17">
                    <c:v>J</c:v>
                  </c:pt>
                  <c:pt idx="18">
                    <c:v>J</c:v>
                  </c:pt>
                  <c:pt idx="19">
                    <c:v>A</c:v>
                  </c:pt>
                  <c:pt idx="20">
                    <c:v>S</c:v>
                  </c:pt>
                  <c:pt idx="21">
                    <c:v>O</c:v>
                  </c:pt>
                  <c:pt idx="22">
                    <c:v>N</c:v>
                  </c:pt>
                  <c:pt idx="23">
                    <c:v>D</c:v>
                  </c:pt>
                  <c:pt idx="24">
                    <c:v>E</c:v>
                  </c:pt>
                  <c:pt idx="25">
                    <c:v>F</c:v>
                  </c:pt>
                  <c:pt idx="26">
                    <c:v>M</c:v>
                  </c:pt>
                  <c:pt idx="27">
                    <c:v>A</c:v>
                  </c:pt>
                  <c:pt idx="28">
                    <c:v>M</c:v>
                  </c:pt>
                  <c:pt idx="29">
                    <c:v>J</c:v>
                  </c:pt>
                  <c:pt idx="30">
                    <c:v>J</c:v>
                  </c:pt>
                  <c:pt idx="31">
                    <c:v>A</c:v>
                  </c:pt>
                  <c:pt idx="32">
                    <c:v>S</c:v>
                  </c:pt>
                  <c:pt idx="33">
                    <c:v>O</c:v>
                  </c:pt>
                  <c:pt idx="34">
                    <c:v>N</c:v>
                  </c:pt>
                  <c:pt idx="35">
                    <c:v>D</c:v>
                  </c:pt>
                  <c:pt idx="36">
                    <c:v>E</c:v>
                  </c:pt>
                  <c:pt idx="37">
                    <c:v>F</c:v>
                  </c:pt>
                  <c:pt idx="38">
                    <c:v>M</c:v>
                  </c:pt>
                  <c:pt idx="39">
                    <c:v>A</c:v>
                  </c:pt>
                  <c:pt idx="40">
                    <c:v>M</c:v>
                  </c:pt>
                  <c:pt idx="41">
                    <c:v>J</c:v>
                  </c:pt>
                  <c:pt idx="42">
                    <c:v>J</c:v>
                  </c:pt>
                  <c:pt idx="43">
                    <c:v>A</c:v>
                  </c:pt>
                </c:lvl>
                <c:lvl>
                  <c:pt idx="0">
                    <c:v>2011</c:v>
                  </c:pt>
                  <c:pt idx="12">
                    <c:v>2012</c:v>
                  </c:pt>
                  <c:pt idx="24">
                    <c:v>2013</c:v>
                  </c:pt>
                  <c:pt idx="36">
                    <c:v>2014</c:v>
                  </c:pt>
                </c:lvl>
              </c:multiLvlStrCache>
            </c:multiLvlStrRef>
          </c:cat>
          <c:val>
            <c:numRef>
              <c:f>'IAT-grafica'!$D$89:$D$132</c:f>
              <c:numCache>
                <c:formatCode>0.0</c:formatCode>
                <c:ptCount val="44"/>
                <c:pt idx="0">
                  <c:v>51.315999999999995</c:v>
                </c:pt>
                <c:pt idx="1">
                  <c:v>51.65</c:v>
                </c:pt>
                <c:pt idx="2">
                  <c:v>56.073</c:v>
                </c:pt>
                <c:pt idx="3">
                  <c:v>52.682000000000002</c:v>
                </c:pt>
                <c:pt idx="4">
                  <c:v>56.073</c:v>
                </c:pt>
                <c:pt idx="5">
                  <c:v>56.075000000000003</c:v>
                </c:pt>
                <c:pt idx="6">
                  <c:v>54.532000000000011</c:v>
                </c:pt>
                <c:pt idx="7">
                  <c:v>54.469000000000001</c:v>
                </c:pt>
                <c:pt idx="8">
                  <c:v>53.563000000000002</c:v>
                </c:pt>
                <c:pt idx="9">
                  <c:v>54.875</c:v>
                </c:pt>
                <c:pt idx="10">
                  <c:v>52.787000000000006</c:v>
                </c:pt>
                <c:pt idx="11">
                  <c:v>51.715000000000003</c:v>
                </c:pt>
                <c:pt idx="12">
                  <c:v>53.161000000000001</c:v>
                </c:pt>
                <c:pt idx="13">
                  <c:v>53.886999999999993</c:v>
                </c:pt>
                <c:pt idx="14">
                  <c:v>56.299000000000063</c:v>
                </c:pt>
                <c:pt idx="15">
                  <c:v>52.558</c:v>
                </c:pt>
                <c:pt idx="16">
                  <c:v>55.052</c:v>
                </c:pt>
                <c:pt idx="17">
                  <c:v>54.784000000000006</c:v>
                </c:pt>
                <c:pt idx="18">
                  <c:v>54.963000000000001</c:v>
                </c:pt>
                <c:pt idx="19">
                  <c:v>55.333000000000006</c:v>
                </c:pt>
                <c:pt idx="20">
                  <c:v>54.539000000000001</c:v>
                </c:pt>
                <c:pt idx="21">
                  <c:v>55.676000000000002</c:v>
                </c:pt>
                <c:pt idx="22">
                  <c:v>54.355999999999995</c:v>
                </c:pt>
                <c:pt idx="23">
                  <c:v>53.005000000000003</c:v>
                </c:pt>
                <c:pt idx="24">
                  <c:v>54.772000000000013</c:v>
                </c:pt>
                <c:pt idx="25">
                  <c:v>53.450999999999993</c:v>
                </c:pt>
                <c:pt idx="26">
                  <c:v>54.431000000000004</c:v>
                </c:pt>
                <c:pt idx="27">
                  <c:v>55.076000000000001</c:v>
                </c:pt>
                <c:pt idx="28">
                  <c:v>53.572000000000003</c:v>
                </c:pt>
                <c:pt idx="29">
                  <c:v>51.262000000000121</c:v>
                </c:pt>
                <c:pt idx="30">
                  <c:v>52.04</c:v>
                </c:pt>
                <c:pt idx="31">
                  <c:v>51.993000000000002</c:v>
                </c:pt>
                <c:pt idx="32">
                  <c:v>51.113</c:v>
                </c:pt>
                <c:pt idx="33">
                  <c:v>54.191000000000003</c:v>
                </c:pt>
                <c:pt idx="34">
                  <c:v>52.648000000000003</c:v>
                </c:pt>
                <c:pt idx="35">
                  <c:v>52.286000000000001</c:v>
                </c:pt>
                <c:pt idx="36">
                  <c:v>53.952999999999996</c:v>
                </c:pt>
                <c:pt idx="37">
                  <c:v>51.949000000000005</c:v>
                </c:pt>
                <c:pt idx="38">
                  <c:v>55.007000000000005</c:v>
                </c:pt>
                <c:pt idx="39">
                  <c:v>52.613</c:v>
                </c:pt>
                <c:pt idx="40">
                  <c:v>54.235000000000063</c:v>
                </c:pt>
                <c:pt idx="41">
                  <c:v>52.541000000000004</c:v>
                </c:pt>
                <c:pt idx="42">
                  <c:v>53.48</c:v>
                </c:pt>
                <c:pt idx="43">
                  <c:v>52.955999999999996</c:v>
                </c:pt>
              </c:numCache>
            </c:numRef>
          </c:val>
        </c:ser>
        <c:gapWidth val="59"/>
        <c:axId val="188806272"/>
        <c:axId val="188807808"/>
      </c:barChart>
      <c:catAx>
        <c:axId val="188806272"/>
        <c:scaling>
          <c:orientation val="minMax"/>
        </c:scaling>
        <c:axPos val="b"/>
        <c:tickLblPos val="nextTo"/>
        <c:crossAx val="188807808"/>
        <c:crosses val="autoZero"/>
        <c:auto val="1"/>
        <c:lblAlgn val="ctr"/>
        <c:lblOffset val="100"/>
      </c:catAx>
      <c:valAx>
        <c:axId val="188807808"/>
        <c:scaling>
          <c:orientation val="minMax"/>
          <c:max val="70"/>
        </c:scaling>
        <c:axPos val="l"/>
        <c:numFmt formatCode="0.0" sourceLinked="1"/>
        <c:tickLblPos val="nextTo"/>
        <c:crossAx val="188806272"/>
        <c:crosses val="autoZero"/>
        <c:crossBetween val="between"/>
      </c:valAx>
      <c:spPr>
        <a:noFill/>
      </c:spPr>
    </c:plotArea>
    <c:plotVisOnly val="1"/>
  </c:chart>
  <c:spPr>
    <a:noFill/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MX"/>
  <c:chart>
    <c:view3D>
      <c:rAngAx val="1"/>
    </c:view3D>
    <c:sideWall>
      <c:spPr>
        <a:noFill/>
      </c:spPr>
    </c:sideWall>
    <c:backWall>
      <c:spPr>
        <a:noFill/>
      </c:spPr>
    </c:backWall>
    <c:plotArea>
      <c:layout>
        <c:manualLayout>
          <c:layoutTarget val="inner"/>
          <c:xMode val="edge"/>
          <c:yMode val="edge"/>
          <c:x val="9.1502187226596685E-2"/>
          <c:y val="5.1400554097404488E-2"/>
          <c:w val="0.88856867891513558"/>
          <c:h val="0.72878062117235343"/>
        </c:manualLayout>
      </c:layout>
      <c:bar3DChart>
        <c:barDir val="col"/>
        <c:grouping val="clustered"/>
        <c:ser>
          <c:idx val="0"/>
          <c:order val="0"/>
          <c:tx>
            <c:strRef>
              <c:f>mensual!$E$2</c:f>
              <c:strCache>
                <c:ptCount val="1"/>
                <c:pt idx="0">
                  <c:v>Agosto  2013</c:v>
                </c:pt>
              </c:strCache>
            </c:strRef>
          </c:tx>
          <c:dLbls>
            <c:dLbl>
              <c:idx val="0"/>
              <c:layout>
                <c:manualLayout>
                  <c:x val="1.1111111111111125E-2"/>
                  <c:y val="-4.1666666666666671E-2"/>
                </c:manualLayout>
              </c:layout>
              <c:showVal val="1"/>
            </c:dLbl>
            <c:dLbl>
              <c:idx val="1"/>
              <c:layout>
                <c:manualLayout>
                  <c:x val="2.3396642797264951E-2"/>
                  <c:y val="-4.1523164092878567E-2"/>
                </c:manualLayout>
              </c:layout>
              <c:showVal val="1"/>
            </c:dLbl>
            <c:dLbl>
              <c:idx val="2"/>
              <c:layout>
                <c:manualLayout>
                  <c:x val="1.6554094999545504E-2"/>
                  <c:y val="-3.1924794185509191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es-MX"/>
              </a:p>
            </c:txPr>
            <c:showVal val="1"/>
          </c:dLbls>
          <c:cat>
            <c:strRef>
              <c:f>mensual!$D$3:$D$5</c:f>
              <c:strCache>
                <c:ptCount val="3"/>
                <c:pt idx="0">
                  <c:v>Total</c:v>
                </c:pt>
                <c:pt idx="1">
                  <c:v>Hombres</c:v>
                </c:pt>
                <c:pt idx="2">
                  <c:v>Mujeres</c:v>
                </c:pt>
              </c:strCache>
            </c:strRef>
          </c:cat>
          <c:val>
            <c:numRef>
              <c:f>mensual!$E$3:$E$5</c:f>
              <c:numCache>
                <c:formatCode>0.00</c:formatCode>
                <c:ptCount val="3"/>
                <c:pt idx="0">
                  <c:v>5.1669605740667306</c:v>
                </c:pt>
                <c:pt idx="1">
                  <c:v>5.0837559644907744</c:v>
                </c:pt>
                <c:pt idx="2">
                  <c:v>5.3009663591325387</c:v>
                </c:pt>
              </c:numCache>
            </c:numRef>
          </c:val>
        </c:ser>
        <c:ser>
          <c:idx val="1"/>
          <c:order val="1"/>
          <c:tx>
            <c:strRef>
              <c:f>mensual!$F$2</c:f>
              <c:strCache>
                <c:ptCount val="1"/>
                <c:pt idx="0">
                  <c:v>Agosto  2014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dLbls>
            <c:dLbl>
              <c:idx val="0"/>
              <c:layout>
                <c:manualLayout>
                  <c:x val="1.858657118905984E-2"/>
                  <c:y val="-3.9110589966654265E-2"/>
                </c:manualLayout>
              </c:layout>
              <c:showVal val="1"/>
            </c:dLbl>
            <c:dLbl>
              <c:idx val="1"/>
              <c:layout>
                <c:manualLayout>
                  <c:x val="2.1793285594529983E-2"/>
                  <c:y val="-3.6893646277627846E-2"/>
                </c:manualLayout>
              </c:layout>
              <c:showVal val="1"/>
            </c:dLbl>
            <c:dLbl>
              <c:idx val="2"/>
              <c:layout>
                <c:manualLayout>
                  <c:x val="2.3284155295876342E-2"/>
                  <c:y val="-2.9851353070270852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es-MX"/>
              </a:p>
            </c:txPr>
            <c:showVal val="1"/>
          </c:dLbls>
          <c:cat>
            <c:strRef>
              <c:f>mensual!$D$3:$D$5</c:f>
              <c:strCache>
                <c:ptCount val="3"/>
                <c:pt idx="0">
                  <c:v>Total</c:v>
                </c:pt>
                <c:pt idx="1">
                  <c:v>Hombres</c:v>
                </c:pt>
                <c:pt idx="2">
                  <c:v>Mujeres</c:v>
                </c:pt>
              </c:strCache>
            </c:strRef>
          </c:cat>
          <c:val>
            <c:numRef>
              <c:f>mensual!$F$3:$F$5</c:f>
              <c:numCache>
                <c:formatCode>0.00</c:formatCode>
                <c:ptCount val="3"/>
                <c:pt idx="0">
                  <c:v>5.1778053499999803</c:v>
                </c:pt>
                <c:pt idx="1">
                  <c:v>5.012907309999985</c:v>
                </c:pt>
                <c:pt idx="2">
                  <c:v>5.4514354699999945</c:v>
                </c:pt>
              </c:numCache>
            </c:numRef>
          </c:val>
        </c:ser>
        <c:gapWidth val="70"/>
        <c:shape val="cylinder"/>
        <c:axId val="188871040"/>
        <c:axId val="188872576"/>
        <c:axId val="0"/>
      </c:bar3DChart>
      <c:catAx>
        <c:axId val="188871040"/>
        <c:scaling>
          <c:orientation val="minMax"/>
        </c:scaling>
        <c:axPos val="b"/>
        <c:tickLblPos val="nextTo"/>
        <c:crossAx val="188872576"/>
        <c:crosses val="autoZero"/>
        <c:auto val="1"/>
        <c:lblAlgn val="ctr"/>
        <c:lblOffset val="100"/>
      </c:catAx>
      <c:valAx>
        <c:axId val="188872576"/>
        <c:scaling>
          <c:orientation val="minMax"/>
        </c:scaling>
        <c:axPos val="l"/>
        <c:numFmt formatCode="0.00" sourceLinked="1"/>
        <c:tickLblPos val="nextTo"/>
        <c:crossAx val="1888710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5229308836395453"/>
          <c:y val="0.88387540099154283"/>
          <c:w val="0.55604024496937965"/>
          <c:h val="0.11187882764654385"/>
        </c:manualLayout>
      </c:layout>
    </c:legend>
    <c:plotVisOnly val="1"/>
  </c:chart>
  <c:spPr>
    <a:noFill/>
  </c:spPr>
  <c:txPr>
    <a:bodyPr/>
    <a:lstStyle/>
    <a:p>
      <a:pPr>
        <a:defRPr sz="110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AngAx val="1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1.6797075457224322E-2"/>
                  <c:y val="-8.991657582575170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5.18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8.3985377286121647E-3"/>
                  <c:y val="-2.997691197214441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5.01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0078245274334598E-2"/>
                  <c:y val="-1.198887677676696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5.45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3437660365779459E-2"/>
                  <c:y val="-1.798331516515032E-2"/>
                </c:manualLayout>
              </c:layout>
              <c:showVal val="1"/>
            </c:dLbl>
            <c:dLbl>
              <c:idx val="4"/>
              <c:layout>
                <c:manualLayout>
                  <c:x val="1.3437660365779402E-2"/>
                  <c:y val="-8.9916575825751705E-3"/>
                </c:manualLayout>
              </c:layout>
              <c:showVal val="1"/>
            </c:dLbl>
            <c:dLbl>
              <c:idx val="5"/>
              <c:layout>
                <c:manualLayout>
                  <c:x val="1.0078245274334598E-2"/>
                  <c:y val="-5.9944383883834404E-3"/>
                </c:manualLayout>
              </c:layout>
              <c:showVal val="1"/>
            </c:dLbl>
            <c:dLbl>
              <c:idx val="6"/>
              <c:layout>
                <c:manualLayout>
                  <c:x val="1.1757952820057031E-2"/>
                  <c:y val="-5.9944383883834404E-3"/>
                </c:manualLayout>
              </c:layout>
              <c:showVal val="1"/>
            </c:dLbl>
            <c:dLbl>
              <c:idx val="7"/>
              <c:layout>
                <c:manualLayout>
                  <c:x val="1.1757952820057031E-2"/>
                  <c:y val="-1.1988876776766969E-2"/>
                </c:manualLayout>
              </c:layout>
              <c:showVal val="1"/>
            </c:dLbl>
            <c:dLbl>
              <c:idx val="8"/>
              <c:layout>
                <c:manualLayout>
                  <c:x val="1.1757952820057031E-2"/>
                  <c:y val="-1.1988876776766969E-2"/>
                </c:manualLayout>
              </c:layout>
              <c:showVal val="1"/>
            </c:dLbl>
            <c:numFmt formatCode="#,##0.00" sourceLinked="0"/>
            <c:txPr>
              <a:bodyPr/>
              <a:lstStyle/>
              <a:p>
                <a:pPr>
                  <a:defRPr sz="1100"/>
                </a:pPr>
                <a:endParaRPr lang="es-MX"/>
              </a:p>
            </c:txPr>
            <c:showVal val="1"/>
          </c:dLbls>
          <c:cat>
            <c:strRef>
              <c:f>Hoja1!$C$3:$C$11</c:f>
              <c:strCache>
                <c:ptCount val="9"/>
                <c:pt idx="0">
                  <c:v>Total</c:v>
                </c:pt>
                <c:pt idx="1">
                  <c:v>Hombres</c:v>
                </c:pt>
                <c:pt idx="2">
                  <c:v>Mujeres</c:v>
                </c:pt>
                <c:pt idx="3">
                  <c:v>14 a 19 años</c:v>
                </c:pt>
                <c:pt idx="4">
                  <c:v>20 a 29 años</c:v>
                </c:pt>
                <c:pt idx="5">
                  <c:v>30 a 39 años</c:v>
                </c:pt>
                <c:pt idx="6">
                  <c:v>40 a 49 años</c:v>
                </c:pt>
                <c:pt idx="7">
                  <c:v>50 a 59 años</c:v>
                </c:pt>
                <c:pt idx="8">
                  <c:v>60 años y mas</c:v>
                </c:pt>
              </c:strCache>
            </c:strRef>
          </c:cat>
          <c:val>
            <c:numRef>
              <c:f>Hoja1!$D$3:$D$11</c:f>
              <c:numCache>
                <c:formatCode>0.00</c:formatCode>
                <c:ptCount val="9"/>
                <c:pt idx="0" formatCode="General">
                  <c:v>5.6199999999999966</c:v>
                </c:pt>
                <c:pt idx="1">
                  <c:v>5.5</c:v>
                </c:pt>
                <c:pt idx="2" formatCode="General">
                  <c:v>5.83</c:v>
                </c:pt>
                <c:pt idx="3" formatCode="General">
                  <c:v>10.46</c:v>
                </c:pt>
                <c:pt idx="4" formatCode="General">
                  <c:v>8</c:v>
                </c:pt>
                <c:pt idx="5" formatCode="General">
                  <c:v>4.51</c:v>
                </c:pt>
                <c:pt idx="6" formatCode="General">
                  <c:v>3.3699999999999997</c:v>
                </c:pt>
                <c:pt idx="7" formatCode="General">
                  <c:v>3.54</c:v>
                </c:pt>
                <c:pt idx="8" formatCode="General">
                  <c:v>2.5499999999999998</c:v>
                </c:pt>
              </c:numCache>
            </c:numRef>
          </c:val>
        </c:ser>
        <c:shape val="box"/>
        <c:axId val="194936192"/>
        <c:axId val="194954368"/>
        <c:axId val="0"/>
      </c:bar3DChart>
      <c:catAx>
        <c:axId val="194936192"/>
        <c:scaling>
          <c:orientation val="minMax"/>
        </c:scaling>
        <c:axPos val="b"/>
        <c:tickLblPos val="nextTo"/>
        <c:crossAx val="194954368"/>
        <c:crosses val="autoZero"/>
        <c:auto val="1"/>
        <c:lblAlgn val="ctr"/>
        <c:lblOffset val="100"/>
      </c:catAx>
      <c:valAx>
        <c:axId val="194954368"/>
        <c:scaling>
          <c:orientation val="minMax"/>
        </c:scaling>
        <c:axPos val="l"/>
        <c:numFmt formatCode="0.0" sourceLinked="0"/>
        <c:tickLblPos val="nextTo"/>
        <c:crossAx val="194936192"/>
        <c:crosses val="autoZero"/>
        <c:crossBetween val="between"/>
      </c:valAx>
      <c:spPr>
        <a:noFill/>
      </c:spPr>
    </c:plotArea>
    <c:plotVisOnly val="1"/>
  </c:chart>
  <c:spPr>
    <a:noFill/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otX val="10"/>
      <c:rotY val="10"/>
      <c:rAngAx val="1"/>
    </c:view3D>
    <c:plotArea>
      <c:layout/>
      <c:bar3D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1.3592838343632367E-2"/>
                  <c:y val="-4.2046330007048528E-2"/>
                </c:manualLayout>
              </c:layout>
              <c:showVal val="1"/>
            </c:dLbl>
            <c:dLbl>
              <c:idx val="1"/>
              <c:layout>
                <c:manualLayout>
                  <c:x val="7.498209011259303E-3"/>
                  <c:y val="-4.1752419130114904E-2"/>
                </c:manualLayout>
              </c:layout>
              <c:showVal val="1"/>
            </c:dLbl>
            <c:dLbl>
              <c:idx val="2"/>
              <c:layout>
                <c:manualLayout>
                  <c:x val="1.5074298487252599E-2"/>
                  <c:y val="-2.989310038997562E-2"/>
                </c:manualLayout>
              </c:layout>
              <c:showVal val="1"/>
            </c:dLbl>
            <c:dLbl>
              <c:idx val="3"/>
              <c:layout>
                <c:manualLayout>
                  <c:x val="1.0552008941076822E-2"/>
                  <c:y val="-2.6903790350977952E-2"/>
                </c:manualLayout>
              </c:layout>
              <c:showVal val="1"/>
            </c:dLbl>
            <c:numFmt formatCode="0.0" sourceLinked="0"/>
            <c:txPr>
              <a:bodyPr/>
              <a:lstStyle/>
              <a:p>
                <a:pPr>
                  <a:defRPr sz="1400"/>
                </a:pPr>
                <a:endParaRPr lang="es-MX"/>
              </a:p>
            </c:txPr>
            <c:showVal val="1"/>
          </c:dLbls>
          <c:cat>
            <c:strRef>
              <c:f>mensual!$C$26:$C$29</c:f>
              <c:strCache>
                <c:ptCount val="4"/>
                <c:pt idx="0">
                  <c:v>Primaria incompleta</c:v>
                </c:pt>
                <c:pt idx="1">
                  <c:v>Con primaria completa</c:v>
                </c:pt>
                <c:pt idx="2">
                  <c:v>Con secundaria completa</c:v>
                </c:pt>
                <c:pt idx="3">
                  <c:v>Medio superior y superior</c:v>
                </c:pt>
              </c:strCache>
            </c:strRef>
          </c:cat>
          <c:val>
            <c:numRef>
              <c:f>mensual!$E$26:$E$29</c:f>
              <c:numCache>
                <c:formatCode>0.00</c:formatCode>
                <c:ptCount val="4"/>
                <c:pt idx="0">
                  <c:v>8.6721769417417249</c:v>
                </c:pt>
                <c:pt idx="1">
                  <c:v>14.930200916813869</c:v>
                </c:pt>
                <c:pt idx="2">
                  <c:v>33.391228912446593</c:v>
                </c:pt>
                <c:pt idx="3">
                  <c:v>43.006393228997823</c:v>
                </c:pt>
              </c:numCache>
            </c:numRef>
          </c:val>
        </c:ser>
        <c:shape val="box"/>
        <c:axId val="195429888"/>
        <c:axId val="195431424"/>
        <c:axId val="0"/>
      </c:bar3DChart>
      <c:catAx>
        <c:axId val="195429888"/>
        <c:scaling>
          <c:orientation val="minMax"/>
        </c:scaling>
        <c:axPos val="b"/>
        <c:tickLblPos val="nextTo"/>
        <c:crossAx val="195431424"/>
        <c:crosses val="autoZero"/>
        <c:auto val="1"/>
        <c:lblAlgn val="ctr"/>
        <c:lblOffset val="100"/>
      </c:catAx>
      <c:valAx>
        <c:axId val="195431424"/>
        <c:scaling>
          <c:orientation val="minMax"/>
        </c:scaling>
        <c:axPos val="l"/>
        <c:numFmt formatCode="0.0" sourceLinked="0"/>
        <c:tickLblPos val="nextTo"/>
        <c:crossAx val="195429888"/>
        <c:crosses val="autoZero"/>
        <c:crossBetween val="between"/>
      </c:valAx>
    </c:plotArea>
    <c:plotVisOnly val="1"/>
  </c:chart>
  <c:spPr>
    <a:noFill/>
  </c:spPr>
  <c:txPr>
    <a:bodyPr/>
    <a:lstStyle/>
    <a:p>
      <a:pPr>
        <a:defRPr sz="105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otX val="30"/>
      <c:rotY val="190"/>
      <c:perspective val="30"/>
    </c:view3D>
    <c:plotArea>
      <c:layout>
        <c:manualLayout>
          <c:layoutTarget val="inner"/>
          <c:xMode val="edge"/>
          <c:yMode val="edge"/>
          <c:x val="0.12189273757771146"/>
          <c:y val="0.11084548806746335"/>
          <c:w val="0.77290455229522603"/>
          <c:h val="0.75900318835825997"/>
        </c:manualLayout>
      </c:layout>
      <c:pie3DChart>
        <c:varyColors val="1"/>
        <c:ser>
          <c:idx val="0"/>
          <c:order val="0"/>
          <c:explosion val="21"/>
          <c:dPt>
            <c:idx val="1"/>
            <c:spPr>
              <a:solidFill>
                <a:srgbClr val="92D050"/>
              </a:solidFill>
            </c:spPr>
          </c:dPt>
          <c:dPt>
            <c:idx val="3"/>
            <c:explosion val="16"/>
            <c:spPr>
              <a:solidFill>
                <a:srgbClr val="3333CC">
                  <a:lumMod val="40000"/>
                  <a:lumOff val="60000"/>
                </a:srgbClr>
              </a:solidFill>
            </c:spPr>
          </c:dPt>
          <c:dPt>
            <c:idx val="4"/>
            <c:explosion val="11"/>
            <c:spPr>
              <a:solidFill>
                <a:schemeClr val="accent5">
                  <a:lumMod val="50000"/>
                </a:schemeClr>
              </a:solidFill>
            </c:spPr>
          </c:dPt>
          <c:dPt>
            <c:idx val="5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6"/>
            <c:spPr>
              <a:solidFill>
                <a:srgbClr val="FFCC00"/>
              </a:solidFill>
            </c:spPr>
          </c:dPt>
          <c:dLbls>
            <c:dLbl>
              <c:idx val="0"/>
              <c:layout>
                <c:manualLayout>
                  <c:x val="-2.6545620611955138E-2"/>
                  <c:y val="-1.5795752803626818E-2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2.6842771163152652E-3"/>
                  <c:y val="-0.11435098477995505"/>
                </c:manualLayout>
              </c:layout>
              <c:showCatName val="1"/>
              <c:showPercent val="1"/>
            </c:dLbl>
            <c:dLbl>
              <c:idx val="2"/>
              <c:layout>
                <c:manualLayout>
                  <c:x val="4.9649357883801815E-2"/>
                  <c:y val="-3.2801779542953213E-2"/>
                </c:manualLayout>
              </c:layout>
              <c:showCatName val="1"/>
              <c:showPercent val="1"/>
            </c:dLbl>
            <c:dLbl>
              <c:idx val="3"/>
              <c:layout>
                <c:manualLayout>
                  <c:x val="7.3078363349890138E-2"/>
                  <c:y val="1.7051346146724437E-2"/>
                </c:manualLayout>
              </c:layout>
              <c:showCatName val="1"/>
              <c:showPercent val="1"/>
            </c:dLbl>
            <c:dLbl>
              <c:idx val="4"/>
              <c:layout>
                <c:manualLayout>
                  <c:x val="-6.7151391767534714E-3"/>
                  <c:y val="6.6924221823677438E-2"/>
                </c:manualLayout>
              </c:layout>
              <c:showCatName val="1"/>
              <c:showPercent val="1"/>
            </c:dLbl>
            <c:dLbl>
              <c:idx val="5"/>
              <c:layout>
                <c:manualLayout>
                  <c:x val="0.13126364827308457"/>
                  <c:y val="-2.0576417435099758E-2"/>
                </c:manualLayout>
              </c:layout>
              <c:showCatName val="1"/>
              <c:showPercent val="1"/>
            </c:dLbl>
            <c:dLbl>
              <c:idx val="6"/>
              <c:layout>
                <c:manualLayout>
                  <c:x val="-1.5440897541380047E-2"/>
                  <c:y val="-5.9984516711547153E-3"/>
                </c:manualLayout>
              </c:layout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400">
                    <a:latin typeface="Arial" pitchFamily="34" charset="0"/>
                    <a:cs typeface="Arial" pitchFamily="34" charset="0"/>
                  </a:defRPr>
                </a:pPr>
                <a:endParaRPr lang="es-MX"/>
              </a:p>
            </c:txPr>
            <c:showCatName val="1"/>
            <c:showPercent val="1"/>
            <c:showLeaderLines val="1"/>
          </c:dLbls>
          <c:cat>
            <c:strRef>
              <c:f>'Graficas-mensual'!$A$21:$A$27</c:f>
              <c:strCache>
                <c:ptCount val="7"/>
                <c:pt idx="0">
                  <c:v>Agropecuario</c:v>
                </c:pt>
                <c:pt idx="1">
                  <c:v>Construcción</c:v>
                </c:pt>
                <c:pt idx="2">
                  <c:v>Industria manufacturera</c:v>
                </c:pt>
                <c:pt idx="3">
                  <c:v>Comercio</c:v>
                </c:pt>
                <c:pt idx="4">
                  <c:v>Servicios</c:v>
                </c:pt>
                <c:pt idx="5">
                  <c:v>Otros</c:v>
                </c:pt>
                <c:pt idx="6">
                  <c:v>No especificado</c:v>
                </c:pt>
              </c:strCache>
            </c:strRef>
          </c:cat>
          <c:val>
            <c:numRef>
              <c:f>'Graficas-mensual'!$B$21:$B$27</c:f>
              <c:numCache>
                <c:formatCode>0.00</c:formatCode>
                <c:ptCount val="7"/>
                <c:pt idx="0">
                  <c:v>14.204337975169929</c:v>
                </c:pt>
                <c:pt idx="1">
                  <c:v>13.268162124203348</c:v>
                </c:pt>
                <c:pt idx="2">
                  <c:v>13.350204708968798</c:v>
                </c:pt>
                <c:pt idx="3">
                  <c:v>20.564705258834284</c:v>
                </c:pt>
                <c:pt idx="4">
                  <c:v>38.230307527195158</c:v>
                </c:pt>
                <c:pt idx="5">
                  <c:v>5.2681091251175913E-2</c:v>
                </c:pt>
                <c:pt idx="6">
                  <c:v>0.32960131437732698</c:v>
                </c:pt>
              </c:numCache>
            </c:numRef>
          </c:val>
        </c:ser>
      </c:pie3DChart>
      <c:spPr>
        <a:noFill/>
      </c:spPr>
    </c:plotArea>
    <c:plotVisOnly val="1"/>
  </c:chart>
  <c:spPr>
    <a:noFill/>
  </c:sp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13144024002318133"/>
          <c:y val="0.16648673826769733"/>
          <c:w val="0.72478120681713565"/>
          <c:h val="0.68930046024030112"/>
        </c:manualLayout>
      </c:layout>
      <c:pie3DChart>
        <c:varyColors val="1"/>
        <c:ser>
          <c:idx val="0"/>
          <c:order val="0"/>
          <c:explosion val="13"/>
          <c:dPt>
            <c:idx val="0"/>
            <c:explosion val="6"/>
          </c:dPt>
          <c:dPt>
            <c:idx val="2"/>
            <c:explosion val="5"/>
            <c:spPr>
              <a:solidFill>
                <a:srgbClr val="92D050"/>
              </a:solidFill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>
                <c:manualLayout>
                  <c:x val="3.9616651251212165E-2"/>
                  <c:y val="-4.0274213611966612E-2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0.17925666571720297"/>
                  <c:y val="2.4779805886777674E-2"/>
                </c:manualLayout>
              </c:layout>
              <c:showCatName val="1"/>
              <c:showPercent val="1"/>
            </c:dLbl>
            <c:dLbl>
              <c:idx val="2"/>
              <c:layout>
                <c:manualLayout>
                  <c:x val="1.627300839672462E-2"/>
                  <c:y val="0.25735278047430082"/>
                </c:manualLayout>
              </c:layout>
              <c:showCatName val="1"/>
              <c:showPercent val="1"/>
            </c:dLbl>
            <c:dLbl>
              <c:idx val="3"/>
              <c:layout>
                <c:manualLayout>
                  <c:x val="-8.6965074086502045E-2"/>
                  <c:y val="2.8754318736898078E-2"/>
                </c:manualLayout>
              </c:layout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es-MX"/>
              </a:p>
            </c:txPr>
            <c:showCatName val="1"/>
            <c:showPercent val="1"/>
            <c:showLeaderLines val="1"/>
          </c:dLbls>
          <c:cat>
            <c:strRef>
              <c:f>'Graficas-mensual'!$A$3:$A$6</c:f>
              <c:strCache>
                <c:ptCount val="4"/>
                <c:pt idx="0">
                  <c:v>Trabajadores subordinados y remunerados</c:v>
                </c:pt>
                <c:pt idx="1">
                  <c:v>Empleadores</c:v>
                </c:pt>
                <c:pt idx="2">
                  <c:v>Trabajadores por cuenta propia</c:v>
                </c:pt>
                <c:pt idx="3">
                  <c:v>Trabajadores sin pago</c:v>
                </c:pt>
              </c:strCache>
            </c:strRef>
          </c:cat>
          <c:val>
            <c:numRef>
              <c:f>'Graficas-mensual'!$B$3:$B$6</c:f>
              <c:numCache>
                <c:formatCode>0.00</c:formatCode>
                <c:ptCount val="4"/>
                <c:pt idx="0">
                  <c:v>51.158268519868024</c:v>
                </c:pt>
                <c:pt idx="1">
                  <c:v>4.9656698421952221</c:v>
                </c:pt>
                <c:pt idx="2">
                  <c:v>37.987916208445405</c:v>
                </c:pt>
                <c:pt idx="3">
                  <c:v>5.8881454294913409</c:v>
                </c:pt>
              </c:numCache>
            </c:numRef>
          </c:val>
        </c:ser>
      </c:pie3DChart>
    </c:plotArea>
    <c:plotVisOnly val="1"/>
  </c:chart>
  <c:spPr>
    <a:noFill/>
  </c:spPr>
  <c:txPr>
    <a:bodyPr/>
    <a:lstStyle/>
    <a:p>
      <a:pPr>
        <a:defRPr sz="120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>
        <c:manualLayout>
          <c:layoutTarget val="inner"/>
          <c:xMode val="edge"/>
          <c:yMode val="edge"/>
          <c:x val="5.6580962550030464E-2"/>
          <c:y val="1.4496106216508681E-2"/>
          <c:w val="0.92418061405634855"/>
          <c:h val="0.91535072967539377"/>
        </c:manualLayout>
      </c:layout>
      <c:bubbleChart>
        <c:varyColors val="1"/>
        <c:ser>
          <c:idx val="0"/>
          <c:order val="0"/>
          <c:dPt>
            <c:idx val="0"/>
            <c:bubble3D val="1"/>
            <c:spPr>
              <a:solidFill>
                <a:srgbClr val="0070C0"/>
              </a:solidFill>
            </c:spPr>
          </c:dPt>
          <c:dPt>
            <c:idx val="1"/>
            <c:bubble3D val="1"/>
            <c:spPr>
              <a:solidFill>
                <a:srgbClr val="990033"/>
              </a:solidFill>
            </c:spPr>
          </c:dPt>
          <c:dPt>
            <c:idx val="2"/>
            <c:bubble3D val="1"/>
            <c:spPr>
              <a:solidFill>
                <a:srgbClr val="006666"/>
              </a:solidFill>
            </c:spPr>
          </c:dPt>
          <c:dPt>
            <c:idx val="3"/>
            <c:bubble3D val="1"/>
            <c:spPr>
              <a:solidFill>
                <a:srgbClr val="9999FF"/>
              </a:solidFill>
            </c:spPr>
          </c:dPt>
          <c:dPt>
            <c:idx val="4"/>
            <c:bubble3D val="1"/>
            <c:spPr>
              <a:solidFill>
                <a:srgbClr val="993300"/>
              </a:solidFill>
            </c:spPr>
          </c:dPt>
          <c:dPt>
            <c:idx val="5"/>
            <c:bubble3D val="1"/>
            <c:spPr>
              <a:solidFill>
                <a:srgbClr val="FF9966"/>
              </a:solidFill>
            </c:spPr>
          </c:dPt>
          <c:dPt>
            <c:idx val="6"/>
            <c:bubble3D val="1"/>
            <c:spPr>
              <a:solidFill>
                <a:srgbClr val="0070C0"/>
              </a:solidFill>
            </c:spPr>
          </c:dPt>
          <c:dPt>
            <c:idx val="7"/>
            <c:bubble3D val="1"/>
            <c:spPr>
              <a:solidFill>
                <a:srgbClr val="FF5050"/>
              </a:solidFill>
            </c:spPr>
          </c:dPt>
          <c:dPt>
            <c:idx val="8"/>
            <c:bubble3D val="1"/>
            <c:spPr>
              <a:solidFill>
                <a:srgbClr val="92D050"/>
              </a:solidFill>
            </c:spPr>
          </c:dPt>
          <c:dPt>
            <c:idx val="9"/>
            <c:bubble3D val="1"/>
            <c:spPr>
              <a:solidFill>
                <a:srgbClr val="666699"/>
              </a:solidFill>
            </c:spPr>
          </c:dPt>
          <c:dPt>
            <c:idx val="10"/>
            <c:bubble3D val="1"/>
            <c:spPr>
              <a:solidFill>
                <a:srgbClr val="6699FF"/>
              </a:solidFill>
            </c:spPr>
          </c:dPt>
          <c:dPt>
            <c:idx val="11"/>
            <c:bubble3D val="1"/>
            <c:spPr>
              <a:solidFill>
                <a:srgbClr val="FF6600"/>
              </a:solidFill>
            </c:spPr>
          </c:dPt>
          <c:dPt>
            <c:idx val="13"/>
            <c:bubble3D val="1"/>
            <c:spPr>
              <a:solidFill>
                <a:srgbClr val="993300"/>
              </a:solidFill>
            </c:spPr>
          </c:dPt>
          <c:dPt>
            <c:idx val="14"/>
            <c:bubble3D val="1"/>
            <c:spPr>
              <a:solidFill>
                <a:srgbClr val="339966"/>
              </a:solidFill>
            </c:spPr>
          </c:dPt>
          <c:dPt>
            <c:idx val="15"/>
            <c:bubble3D val="1"/>
            <c:spPr>
              <a:solidFill>
                <a:srgbClr val="CC66FF"/>
              </a:solidFill>
            </c:spPr>
          </c:dPt>
          <c:dPt>
            <c:idx val="16"/>
            <c:bubble3D val="1"/>
            <c:spPr>
              <a:solidFill>
                <a:srgbClr val="6699FF"/>
              </a:solidFill>
            </c:spPr>
          </c:dPt>
          <c:dPt>
            <c:idx val="17"/>
            <c:bubble3D val="1"/>
            <c:spPr>
              <a:solidFill>
                <a:srgbClr val="FBAA33"/>
              </a:solidFill>
            </c:spPr>
          </c:dPt>
          <c:dPt>
            <c:idx val="18"/>
            <c:bubble3D val="1"/>
            <c:spPr>
              <a:solidFill>
                <a:srgbClr val="666699"/>
              </a:solidFill>
            </c:spPr>
          </c:dPt>
          <c:dPt>
            <c:idx val="19"/>
            <c:bubble3D val="1"/>
            <c:spPr>
              <a:solidFill>
                <a:srgbClr val="FF5050"/>
              </a:solidFill>
            </c:spPr>
          </c:dPt>
          <c:dPt>
            <c:idx val="20"/>
            <c:bubble3D val="1"/>
            <c:spPr>
              <a:solidFill>
                <a:srgbClr val="92D050"/>
              </a:solidFill>
            </c:spPr>
          </c:dPt>
          <c:dPt>
            <c:idx val="21"/>
            <c:bubble3D val="1"/>
            <c:spPr>
              <a:solidFill>
                <a:srgbClr val="7030A0"/>
              </a:solidFill>
            </c:spPr>
          </c:dPt>
          <c:dPt>
            <c:idx val="22"/>
            <c:bubble3D val="1"/>
            <c:spPr>
              <a:solidFill>
                <a:srgbClr val="990033"/>
              </a:solidFill>
            </c:spPr>
          </c:dPt>
          <c:dPt>
            <c:idx val="23"/>
            <c:bubble3D val="1"/>
            <c:spPr>
              <a:solidFill>
                <a:srgbClr val="FFC000"/>
              </a:solidFill>
            </c:spPr>
          </c:dPt>
          <c:dPt>
            <c:idx val="24"/>
            <c:bubble3D val="1"/>
            <c:spPr>
              <a:solidFill>
                <a:srgbClr val="99CCFF"/>
              </a:solidFill>
            </c:spPr>
          </c:dPt>
          <c:dPt>
            <c:idx val="25"/>
            <c:bubble3D val="1"/>
            <c:spPr>
              <a:solidFill>
                <a:srgbClr val="FF7C80"/>
              </a:solidFill>
            </c:spPr>
          </c:dPt>
          <c:dPt>
            <c:idx val="26"/>
            <c:bubble3D val="1"/>
            <c:spPr>
              <a:solidFill>
                <a:srgbClr val="CCFFCC"/>
              </a:solidFill>
            </c:spPr>
          </c:dPt>
          <c:dPt>
            <c:idx val="27"/>
            <c:bubble3D val="1"/>
            <c:spPr>
              <a:solidFill>
                <a:srgbClr val="9999FF"/>
              </a:solidFill>
            </c:spPr>
          </c:dPt>
          <c:dPt>
            <c:idx val="28"/>
            <c:bubble3D val="1"/>
            <c:spPr>
              <a:solidFill>
                <a:srgbClr val="CCECFF"/>
              </a:solidFill>
            </c:spPr>
          </c:dPt>
          <c:dPt>
            <c:idx val="29"/>
            <c:bubble3D val="1"/>
            <c:spPr>
              <a:solidFill>
                <a:srgbClr val="FF9966"/>
              </a:solidFill>
            </c:spPr>
          </c:dPt>
          <c:dPt>
            <c:idx val="30"/>
            <c:bubble3D val="1"/>
            <c:spPr>
              <a:solidFill>
                <a:srgbClr val="9999FF"/>
              </a:solidFill>
              <a:ln>
                <a:solidFill>
                  <a:srgbClr val="9999FF"/>
                </a:solidFill>
              </a:ln>
            </c:spPr>
          </c:dPt>
          <c:dPt>
            <c:idx val="31"/>
            <c:bubble3D val="1"/>
            <c:spPr>
              <a:solidFill>
                <a:srgbClr val="FFCCFF"/>
              </a:solidFill>
            </c:spPr>
          </c:dPt>
          <c:dLbls>
            <c:dLbl>
              <c:idx val="0"/>
              <c:layout>
                <c:manualLayout>
                  <c:x val="-4.5028659019894272E-2"/>
                  <c:y val="4.8441154940166473E-2"/>
                </c:manualLayout>
              </c:layout>
              <c:dLblPos val="r"/>
              <c:showVal val="1"/>
              <c:showCatName val="1"/>
            </c:dLbl>
            <c:dLbl>
              <c:idx val="1"/>
              <c:layout>
                <c:manualLayout>
                  <c:x val="-6.7130888200344681E-3"/>
                  <c:y val="-1.3051251535217604E-2"/>
                </c:manualLayout>
              </c:layout>
              <c:dLblPos val="r"/>
              <c:showVal val="1"/>
              <c:showCatName val="1"/>
            </c:dLbl>
            <c:dLbl>
              <c:idx val="3"/>
              <c:layout>
                <c:manualLayout>
                  <c:x val="-8.3524751433385794E-2"/>
                  <c:y val="-4.4541725585347497E-2"/>
                </c:manualLayout>
              </c:layout>
              <c:dLblPos val="r"/>
              <c:showVal val="1"/>
              <c:showCatName val="1"/>
            </c:dLbl>
            <c:dLbl>
              <c:idx val="4"/>
              <c:layout>
                <c:manualLayout>
                  <c:x val="9.5103401743778845E-3"/>
                  <c:y val="3.9139486784573515E-3"/>
                </c:manualLayout>
              </c:layout>
              <c:dLblPos val="r"/>
              <c:showVal val="1"/>
              <c:showCatName val="1"/>
            </c:dLbl>
            <c:dLbl>
              <c:idx val="5"/>
              <c:layout>
                <c:manualLayout>
                  <c:x val="-7.2094564939701691E-2"/>
                  <c:y val="5.7660450208728828E-2"/>
                </c:manualLayout>
              </c:layout>
              <c:dLblPos val="r"/>
              <c:showVal val="1"/>
              <c:showCatName val="1"/>
            </c:dLbl>
            <c:dLbl>
              <c:idx val="6"/>
              <c:layout>
                <c:manualLayout>
                  <c:x val="-2.297280832192446E-2"/>
                  <c:y val="-4.342059405880342E-2"/>
                </c:manualLayout>
              </c:layout>
              <c:dLblPos val="r"/>
              <c:showVal val="1"/>
              <c:showCatName val="1"/>
            </c:dLbl>
            <c:dLbl>
              <c:idx val="7"/>
              <c:layout>
                <c:manualLayout>
                  <c:x val="-3.8762716416541692E-3"/>
                  <c:y val="1.3321959660494365E-2"/>
                </c:manualLayout>
              </c:layout>
              <c:dLblPos val="r"/>
              <c:showVal val="1"/>
              <c:showCatName val="1"/>
            </c:dLbl>
            <c:dLbl>
              <c:idx val="8"/>
              <c:layout>
                <c:manualLayout>
                  <c:x val="-2.962825157051429E-2"/>
                  <c:y val="-4.9953734212180537E-2"/>
                </c:manualLayout>
              </c:layout>
              <c:dLblPos val="r"/>
              <c:showVal val="1"/>
              <c:showCatName val="1"/>
            </c:dLbl>
            <c:dLbl>
              <c:idx val="9"/>
              <c:layout>
                <c:manualLayout>
                  <c:x val="-1.7584126505826789E-2"/>
                  <c:y val="2.6576194730265887E-2"/>
                </c:manualLayout>
              </c:layout>
              <c:dLblPos val="r"/>
              <c:showVal val="1"/>
              <c:showCatName val="1"/>
            </c:dLbl>
            <c:dLbl>
              <c:idx val="10"/>
              <c:layout>
                <c:manualLayout>
                  <c:x val="-1.4653465163751898E-2"/>
                  <c:y val="2.0246238902430672E-2"/>
                </c:manualLayout>
              </c:layout>
              <c:dLblPos val="r"/>
              <c:showVal val="1"/>
              <c:showCatName val="1"/>
            </c:dLbl>
            <c:dLbl>
              <c:idx val="11"/>
              <c:layout>
                <c:manualLayout>
                  <c:x val="-1.0257425614626343E-2"/>
                  <c:y val="8.0984955609722728E-3"/>
                </c:manualLayout>
              </c:layout>
              <c:dLblPos val="r"/>
              <c:showVal val="1"/>
              <c:showCatName val="1"/>
            </c:dLbl>
            <c:dLbl>
              <c:idx val="12"/>
              <c:layout>
                <c:manualLayout>
                  <c:x val="4.9915824364424833E-3"/>
                  <c:y val="-1.4496106216508681E-2"/>
                </c:manualLayout>
              </c:layout>
              <c:dLblPos val="r"/>
              <c:showVal val="1"/>
              <c:showCatName val="1"/>
            </c:dLbl>
            <c:dLbl>
              <c:idx val="13"/>
              <c:layout>
                <c:manualLayout>
                  <c:x val="-5.7044092311521924E-2"/>
                  <c:y val="-5.5568407163283234E-2"/>
                </c:manualLayout>
              </c:layout>
              <c:dLblPos val="r"/>
              <c:showVal val="1"/>
              <c:showCatName val="1"/>
            </c:dLbl>
            <c:dLbl>
              <c:idx val="14"/>
              <c:layout>
                <c:manualLayout>
                  <c:x val="-1.9843701893788125E-2"/>
                  <c:y val="-4.1855128729988846E-2"/>
                </c:manualLayout>
              </c:layout>
              <c:dLblPos val="r"/>
              <c:showVal val="1"/>
              <c:showCatName val="1"/>
            </c:dLbl>
            <c:dLbl>
              <c:idx val="15"/>
              <c:layout>
                <c:manualLayout>
                  <c:x val="-3.4298459946153735E-2"/>
                  <c:y val="5.0939355292334287E-2"/>
                </c:manualLayout>
              </c:layout>
              <c:dLblPos val="r"/>
              <c:showVal val="1"/>
              <c:showCatName val="1"/>
            </c:dLbl>
            <c:dLbl>
              <c:idx val="16"/>
              <c:layout>
                <c:manualLayout>
                  <c:x val="-3.5168316393004551E-2"/>
                  <c:y val="-3.4418606134132126E-2"/>
                </c:manualLayout>
              </c:layout>
              <c:dLblPos val="r"/>
              <c:showVal val="1"/>
              <c:showCatName val="1"/>
            </c:dLbl>
            <c:dLbl>
              <c:idx val="17"/>
              <c:layout>
                <c:manualLayout>
                  <c:x val="-1.7584158196502338E-2"/>
                  <c:y val="-4.0492477804861711E-3"/>
                </c:manualLayout>
              </c:layout>
              <c:dLblPos val="r"/>
              <c:showVal val="1"/>
              <c:showCatName val="1"/>
            </c:dLbl>
            <c:dLbl>
              <c:idx val="18"/>
              <c:layout>
                <c:manualLayout>
                  <c:x val="-1.1722772131001521E-2"/>
                  <c:y val="0"/>
                </c:manualLayout>
              </c:layout>
              <c:dLblPos val="r"/>
              <c:showVal val="1"/>
              <c:showCatName val="1"/>
            </c:dLbl>
            <c:dLbl>
              <c:idx val="19"/>
              <c:layout>
                <c:manualLayout>
                  <c:x val="-1.6118811680127139E-2"/>
                  <c:y val="0"/>
                </c:manualLayout>
              </c:layout>
              <c:dLblPos val="r"/>
              <c:showVal val="1"/>
              <c:showCatName val="1"/>
            </c:dLbl>
            <c:dLbl>
              <c:idx val="20"/>
              <c:layout>
                <c:manualLayout>
                  <c:x val="-1.904950471287755E-2"/>
                  <c:y val="2.0246238902430682E-3"/>
                </c:manualLayout>
              </c:layout>
              <c:dLblPos val="r"/>
              <c:showVal val="1"/>
              <c:showCatName val="1"/>
            </c:dLbl>
            <c:dLbl>
              <c:idx val="21"/>
              <c:layout>
                <c:manualLayout>
                  <c:x val="-7.4732672335135059E-2"/>
                  <c:y val="4.049247780486169E-2"/>
                </c:manualLayout>
              </c:layout>
              <c:dLblPos val="r"/>
              <c:showVal val="1"/>
              <c:showCatName val="1"/>
            </c:dLbl>
            <c:dLbl>
              <c:idx val="22"/>
              <c:layout>
                <c:manualLayout>
                  <c:x val="-6.0079207171382772E-2"/>
                  <c:y val="-5.0615597256076846E-2"/>
                </c:manualLayout>
              </c:layout>
              <c:dLblPos val="r"/>
              <c:showVal val="1"/>
              <c:showCatName val="1"/>
            </c:dLbl>
            <c:dLbl>
              <c:idx val="23"/>
              <c:layout>
                <c:manualLayout>
                  <c:x val="-1.6118811680127139E-2"/>
                  <c:y val="-7.4235351735795372E-17"/>
                </c:manualLayout>
              </c:layout>
              <c:dLblPos val="r"/>
              <c:showVal val="1"/>
              <c:showCatName val="1"/>
            </c:dLbl>
            <c:dLbl>
              <c:idx val="24"/>
              <c:layout>
                <c:manualLayout>
                  <c:x val="-4.6739553377833969E-2"/>
                  <c:y val="-4.2570231922480606E-2"/>
                </c:manualLayout>
              </c:layout>
              <c:dLblPos val="r"/>
              <c:showVal val="1"/>
              <c:showCatName val="1"/>
            </c:dLbl>
            <c:dLbl>
              <c:idx val="25"/>
              <c:layout>
                <c:manualLayout>
                  <c:x val="-1.7584158196502338E-2"/>
                  <c:y val="0"/>
                </c:manualLayout>
              </c:layout>
              <c:dLblPos val="r"/>
              <c:showVal val="1"/>
              <c:showCatName val="1"/>
            </c:dLbl>
            <c:dLbl>
              <c:idx val="26"/>
              <c:layout>
                <c:manualLayout>
                  <c:x val="-3.3154457378305607E-2"/>
                  <c:y val="-5.3152389460531801E-2"/>
                </c:manualLayout>
              </c:layout>
              <c:dLblPos val="r"/>
              <c:showVal val="1"/>
              <c:showCatName val="1"/>
            </c:dLbl>
            <c:dLbl>
              <c:idx val="27"/>
              <c:layout>
                <c:manualLayout>
                  <c:x val="-2.051485122925277E-2"/>
                  <c:y val="1.0123119451215374E-2"/>
                </c:manualLayout>
              </c:layout>
              <c:dLblPos val="r"/>
              <c:showVal val="1"/>
              <c:showCatName val="1"/>
            </c:dLbl>
            <c:dLbl>
              <c:idx val="28"/>
              <c:layout>
                <c:manualLayout>
                  <c:x val="-1.4653465163752009E-2"/>
                  <c:y val="0"/>
                </c:manualLayout>
              </c:layout>
              <c:dLblPos val="r"/>
              <c:showVal val="1"/>
              <c:showCatName val="1"/>
            </c:dLbl>
            <c:dLbl>
              <c:idx val="29"/>
              <c:layout>
                <c:manualLayout>
                  <c:x val="-6.4645053944463612E-2"/>
                  <c:y val="-7.190068683388319E-2"/>
                </c:manualLayout>
              </c:layout>
              <c:dLblPos val="r"/>
              <c:showVal val="1"/>
              <c:showCatName val="1"/>
            </c:dLbl>
            <c:dLbl>
              <c:idx val="30"/>
              <c:layout>
                <c:manualLayout>
                  <c:x val="-1.0730199073740477E-2"/>
                  <c:y val="3.8656283244023114E-2"/>
                </c:manualLayout>
              </c:layout>
              <c:dLblPos val="r"/>
              <c:showVal val="1"/>
              <c:showCatName val="1"/>
            </c:dLbl>
            <c:dLbl>
              <c:idx val="31"/>
              <c:layout>
                <c:manualLayout>
                  <c:x val="-1.1722772131001521E-2"/>
                  <c:y val="-3.4418606134132113E-2"/>
                </c:manualLayout>
              </c:layout>
              <c:dLblPos val="r"/>
              <c:showVal val="1"/>
              <c:showCatName val="1"/>
            </c:dLbl>
            <c:dLblPos val="r"/>
            <c:showVal val="1"/>
            <c:showCatName val="1"/>
          </c:dLbls>
          <c:xVal>
            <c:strRef>
              <c:f>Hoja1!$A$3:$A$34</c:f>
              <c:strCache>
                <c:ptCount val="32"/>
                <c:pt idx="0">
                  <c:v>Aguascalientes</c:v>
                </c:pt>
                <c:pt idx="1">
                  <c:v>Baja California</c:v>
                </c:pt>
                <c:pt idx="2">
                  <c:v>Baja California Sur</c:v>
                </c:pt>
                <c:pt idx="3">
                  <c:v>Campeche</c:v>
                </c:pt>
                <c:pt idx="4">
                  <c:v>Coahuila de Zaragoza</c:v>
                </c:pt>
                <c:pt idx="5">
                  <c:v>Colima</c:v>
                </c:pt>
                <c:pt idx="6">
                  <c:v>Chiapas</c:v>
                </c:pt>
                <c:pt idx="7">
                  <c:v>Chihuahua</c:v>
                </c:pt>
                <c:pt idx="8">
                  <c:v>Distrito Federal</c:v>
                </c:pt>
                <c:pt idx="9">
                  <c:v>Durango</c:v>
                </c:pt>
                <c:pt idx="10">
                  <c:v>Guanajuato</c:v>
                </c:pt>
                <c:pt idx="11">
                  <c:v>Guerrero</c:v>
                </c:pt>
                <c:pt idx="12">
                  <c:v>Hidalgo</c:v>
                </c:pt>
                <c:pt idx="13">
                  <c:v>Jalisco</c:v>
                </c:pt>
                <c:pt idx="14">
                  <c:v>Estado de México</c:v>
                </c:pt>
                <c:pt idx="15">
                  <c:v>Michoacán de Ocampo</c:v>
                </c:pt>
                <c:pt idx="16">
                  <c:v>Morelos</c:v>
                </c:pt>
                <c:pt idx="17">
                  <c:v>Nayarit</c:v>
                </c:pt>
                <c:pt idx="18">
                  <c:v>Nuevo León</c:v>
                </c:pt>
                <c:pt idx="19">
                  <c:v>Oaxaca</c:v>
                </c:pt>
                <c:pt idx="20">
                  <c:v>Puebla</c:v>
                </c:pt>
                <c:pt idx="21">
                  <c:v>Querétaro</c:v>
                </c:pt>
                <c:pt idx="22">
                  <c:v>Quintana Roo</c:v>
                </c:pt>
                <c:pt idx="23">
                  <c:v>San Luis Potosí</c:v>
                </c:pt>
                <c:pt idx="24">
                  <c:v>Sinaloa</c:v>
                </c:pt>
                <c:pt idx="25">
                  <c:v>Sonora</c:v>
                </c:pt>
                <c:pt idx="26">
                  <c:v>Tabasco</c:v>
                </c:pt>
                <c:pt idx="27">
                  <c:v>Tamaulipas</c:v>
                </c:pt>
                <c:pt idx="28">
                  <c:v>Tlaxcala</c:v>
                </c:pt>
                <c:pt idx="29">
                  <c:v>Veracruz de Ignacio de la Llave</c:v>
                </c:pt>
                <c:pt idx="30">
                  <c:v>Yucatán</c:v>
                </c:pt>
                <c:pt idx="31">
                  <c:v>Zacatecas</c:v>
                </c:pt>
              </c:strCache>
            </c:strRef>
          </c:xVal>
          <c:yVal>
            <c:numRef>
              <c:f>Hoja1!$C$3:$C$34</c:f>
              <c:numCache>
                <c:formatCode>#,##0.00</c:formatCode>
                <c:ptCount val="32"/>
                <c:pt idx="0">
                  <c:v>6.0039339462970451</c:v>
                </c:pt>
                <c:pt idx="1">
                  <c:v>6.1646284353690808</c:v>
                </c:pt>
                <c:pt idx="2">
                  <c:v>5.9393279613299104</c:v>
                </c:pt>
                <c:pt idx="3">
                  <c:v>2.8119173825626032</c:v>
                </c:pt>
                <c:pt idx="4">
                  <c:v>5.2551265751656855</c:v>
                </c:pt>
                <c:pt idx="5">
                  <c:v>5.3717509458388788</c:v>
                </c:pt>
                <c:pt idx="6">
                  <c:v>4.2387530094825934</c:v>
                </c:pt>
                <c:pt idx="7">
                  <c:v>4.1526448346390845</c:v>
                </c:pt>
                <c:pt idx="8">
                  <c:v>7.1633931892152773</c:v>
                </c:pt>
                <c:pt idx="9">
                  <c:v>7.1309722533095661</c:v>
                </c:pt>
                <c:pt idx="10">
                  <c:v>5.8524459201577752</c:v>
                </c:pt>
                <c:pt idx="11">
                  <c:v>1.7674156062804558</c:v>
                </c:pt>
                <c:pt idx="12">
                  <c:v>4.7276378479625665</c:v>
                </c:pt>
                <c:pt idx="13">
                  <c:v>6.0478383601568755</c:v>
                </c:pt>
                <c:pt idx="14">
                  <c:v>5.9368911463101144</c:v>
                </c:pt>
                <c:pt idx="15">
                  <c:v>2.7935326903483846</c:v>
                </c:pt>
                <c:pt idx="16">
                  <c:v>4.3338946198237673</c:v>
                </c:pt>
                <c:pt idx="17">
                  <c:v>7.3227491428132483</c:v>
                </c:pt>
                <c:pt idx="18">
                  <c:v>5.917778466858274</c:v>
                </c:pt>
                <c:pt idx="19">
                  <c:v>2.9799863239572577</c:v>
                </c:pt>
                <c:pt idx="20">
                  <c:v>4.327118924012626</c:v>
                </c:pt>
                <c:pt idx="21">
                  <c:v>4.2067260883224371</c:v>
                </c:pt>
                <c:pt idx="22">
                  <c:v>5.2267297355867752</c:v>
                </c:pt>
                <c:pt idx="23">
                  <c:v>3.2721895870421092</c:v>
                </c:pt>
                <c:pt idx="24">
                  <c:v>6.0447941035803403</c:v>
                </c:pt>
                <c:pt idx="25">
                  <c:v>5.9886470999644406</c:v>
                </c:pt>
                <c:pt idx="26">
                  <c:v>6.8994028761941451</c:v>
                </c:pt>
                <c:pt idx="27">
                  <c:v>5.5086926422758919</c:v>
                </c:pt>
                <c:pt idx="28">
                  <c:v>6.9298398063557753</c:v>
                </c:pt>
                <c:pt idx="29">
                  <c:v>3.5061386494442708</c:v>
                </c:pt>
                <c:pt idx="30">
                  <c:v>3.7696622800415795</c:v>
                </c:pt>
                <c:pt idx="31">
                  <c:v>4.6559443606029536</c:v>
                </c:pt>
              </c:numCache>
            </c:numRef>
          </c:yVal>
          <c:bubbleSize>
            <c:numLit>
              <c:formatCode>General</c:formatCode>
              <c:ptCount val="32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  <c:pt idx="10">
                <c:v>1</c:v>
              </c:pt>
              <c:pt idx="11">
                <c:v>1</c:v>
              </c:pt>
              <c:pt idx="12">
                <c:v>1</c:v>
              </c:pt>
              <c:pt idx="13">
                <c:v>1</c:v>
              </c:pt>
              <c:pt idx="14">
                <c:v>1</c:v>
              </c:pt>
              <c:pt idx="15">
                <c:v>1</c:v>
              </c:pt>
              <c:pt idx="16">
                <c:v>1</c:v>
              </c:pt>
              <c:pt idx="17">
                <c:v>1</c:v>
              </c:pt>
              <c:pt idx="18">
                <c:v>1</c:v>
              </c:pt>
              <c:pt idx="19">
                <c:v>1</c:v>
              </c:pt>
              <c:pt idx="20">
                <c:v>1</c:v>
              </c:pt>
              <c:pt idx="21">
                <c:v>1</c:v>
              </c:pt>
              <c:pt idx="22">
                <c:v>1</c:v>
              </c:pt>
              <c:pt idx="23">
                <c:v>1</c:v>
              </c:pt>
              <c:pt idx="24">
                <c:v>1</c:v>
              </c:pt>
              <c:pt idx="25">
                <c:v>1</c:v>
              </c:pt>
              <c:pt idx="26">
                <c:v>1</c:v>
              </c:pt>
              <c:pt idx="27">
                <c:v>1</c:v>
              </c:pt>
              <c:pt idx="28">
                <c:v>1</c:v>
              </c:pt>
              <c:pt idx="29">
                <c:v>1</c:v>
              </c:pt>
              <c:pt idx="30">
                <c:v>1</c:v>
              </c:pt>
              <c:pt idx="31">
                <c:v>1</c:v>
              </c:pt>
            </c:numLit>
          </c:bubbleSize>
          <c:bubble3D val="1"/>
        </c:ser>
        <c:bubbleScale val="20"/>
        <c:axId val="197596288"/>
        <c:axId val="197597824"/>
      </c:bubbleChart>
      <c:valAx>
        <c:axId val="197596288"/>
        <c:scaling>
          <c:orientation val="minMax"/>
          <c:min val="0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es-MX"/>
          </a:p>
        </c:txPr>
        <c:crossAx val="197597824"/>
        <c:crosses val="autoZero"/>
        <c:crossBetween val="midCat"/>
      </c:valAx>
      <c:valAx>
        <c:axId val="197597824"/>
        <c:scaling>
          <c:orientation val="minMax"/>
        </c:scaling>
        <c:axPos val="l"/>
        <c:numFmt formatCode="0.0" sourceLinked="0"/>
        <c:tickLblPos val="nextTo"/>
        <c:crossAx val="197596288"/>
        <c:crosses val="autoZero"/>
        <c:crossBetween val="midCat"/>
      </c:valAx>
    </c:plotArea>
    <c:plotVisOnly val="1"/>
    <c:dispBlanksAs val="gap"/>
  </c:chart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style val="35"/>
  <c:chart>
    <c:plotArea>
      <c:layout>
        <c:manualLayout>
          <c:layoutTarget val="inner"/>
          <c:xMode val="edge"/>
          <c:yMode val="edge"/>
          <c:x val="0.28411351706036747"/>
          <c:y val="1.5628968166688659E-2"/>
          <c:w val="0.65952668416448423"/>
          <c:h val="0.95216660068329462"/>
        </c:manualLayout>
      </c:layout>
      <c:barChart>
        <c:barDir val="bar"/>
        <c:grouping val="clustered"/>
        <c:varyColors val="1"/>
        <c:ser>
          <c:idx val="0"/>
          <c:order val="0"/>
          <c:spPr>
            <a:solidFill>
              <a:srgbClr val="336699"/>
            </a:solidFill>
          </c:spPr>
          <c:dPt>
            <c:idx val="30"/>
            <c:spPr>
              <a:gradFill>
                <a:gsLst>
                  <a:gs pos="0">
                    <a:srgbClr val="FFC000"/>
                  </a:gs>
                  <a:gs pos="36000">
                    <a:srgbClr val="FFC000"/>
                  </a:gs>
                  <a:gs pos="89000">
                    <a:srgbClr val="C00000"/>
                  </a:gs>
                </a:gsLst>
                <a:path path="circle">
                  <a:fillToRect r="100000" b="100000"/>
                </a:path>
              </a:gradFill>
            </c:spPr>
          </c:dPt>
          <c:cat>
            <c:strRef>
              <c:f>'1 y 2) Población Ocupada 05-14'!$A$5:$A$36</c:f>
              <c:strCache>
                <c:ptCount val="32"/>
                <c:pt idx="0">
                  <c:v>Colima</c:v>
                </c:pt>
                <c:pt idx="1">
                  <c:v>Baja California Sur</c:v>
                </c:pt>
                <c:pt idx="2">
                  <c:v>Campeche</c:v>
                </c:pt>
                <c:pt idx="3">
                  <c:v>Aguascalientes</c:v>
                </c:pt>
                <c:pt idx="4">
                  <c:v>Tlaxcala</c:v>
                </c:pt>
                <c:pt idx="5">
                  <c:v>Nayarit</c:v>
                </c:pt>
                <c:pt idx="6">
                  <c:v>Zacatecas</c:v>
                </c:pt>
                <c:pt idx="7">
                  <c:v>Durango</c:v>
                </c:pt>
                <c:pt idx="8">
                  <c:v>Quintana Roo</c:v>
                </c:pt>
                <c:pt idx="9">
                  <c:v>Querétaro</c:v>
                </c:pt>
                <c:pt idx="10">
                  <c:v>Morelos</c:v>
                </c:pt>
                <c:pt idx="11">
                  <c:v>Tabasco</c:v>
                </c:pt>
                <c:pt idx="12">
                  <c:v>Yucatán</c:v>
                </c:pt>
                <c:pt idx="13">
                  <c:v>San Luis Potosí</c:v>
                </c:pt>
                <c:pt idx="14">
                  <c:v>Hidalgo</c:v>
                </c:pt>
                <c:pt idx="15">
                  <c:v>Sinaloa</c:v>
                </c:pt>
                <c:pt idx="16">
                  <c:v>Coahuila de Zaragoza</c:v>
                </c:pt>
                <c:pt idx="17">
                  <c:v>Sonora</c:v>
                </c:pt>
                <c:pt idx="18">
                  <c:v>Guerrero</c:v>
                </c:pt>
                <c:pt idx="19">
                  <c:v>Tamaulipas</c:v>
                </c:pt>
                <c:pt idx="20">
                  <c:v>Baja California</c:v>
                </c:pt>
                <c:pt idx="21">
                  <c:v>Chihuahua</c:v>
                </c:pt>
                <c:pt idx="22">
                  <c:v>Oaxaca</c:v>
                </c:pt>
                <c:pt idx="23">
                  <c:v>Chiapas</c:v>
                </c:pt>
                <c:pt idx="24">
                  <c:v>Michoacán de Ocampo</c:v>
                </c:pt>
                <c:pt idx="25">
                  <c:v>Nuevo León</c:v>
                </c:pt>
                <c:pt idx="26">
                  <c:v>Guanajuato</c:v>
                </c:pt>
                <c:pt idx="27">
                  <c:v>Puebla</c:v>
                </c:pt>
                <c:pt idx="28">
                  <c:v>Veracruz de 
Ignacio de la Llave</c:v>
                </c:pt>
                <c:pt idx="29">
                  <c:v>Jalisco</c:v>
                </c:pt>
                <c:pt idx="30">
                  <c:v>Distrito Federal</c:v>
                </c:pt>
                <c:pt idx="31">
                  <c:v>México</c:v>
                </c:pt>
              </c:strCache>
            </c:strRef>
          </c:cat>
          <c:val>
            <c:numRef>
              <c:f>'1 y 2) Población Ocupada 05-14'!$F$5:$F$36</c:f>
              <c:numCache>
                <c:formatCode>###\ ###\ ###\ ##0</c:formatCode>
                <c:ptCount val="32"/>
                <c:pt idx="0">
                  <c:v>337583</c:v>
                </c:pt>
                <c:pt idx="1">
                  <c:v>342952</c:v>
                </c:pt>
                <c:pt idx="2">
                  <c:v>389564</c:v>
                </c:pt>
                <c:pt idx="3">
                  <c:v>503899</c:v>
                </c:pt>
                <c:pt idx="4">
                  <c:v>517302</c:v>
                </c:pt>
                <c:pt idx="5">
                  <c:v>521826</c:v>
                </c:pt>
                <c:pt idx="6">
                  <c:v>582108</c:v>
                </c:pt>
                <c:pt idx="7">
                  <c:v>673332</c:v>
                </c:pt>
                <c:pt idx="8">
                  <c:v>708486</c:v>
                </c:pt>
                <c:pt idx="9">
                  <c:v>725467</c:v>
                </c:pt>
                <c:pt idx="10">
                  <c:v>788687</c:v>
                </c:pt>
                <c:pt idx="11">
                  <c:v>912001</c:v>
                </c:pt>
                <c:pt idx="12">
                  <c:v>957788</c:v>
                </c:pt>
                <c:pt idx="13">
                  <c:v>1096470</c:v>
                </c:pt>
                <c:pt idx="14">
                  <c:v>1165866</c:v>
                </c:pt>
                <c:pt idx="15">
                  <c:v>1211499</c:v>
                </c:pt>
                <c:pt idx="16">
                  <c:v>1248127</c:v>
                </c:pt>
                <c:pt idx="17">
                  <c:v>1311299</c:v>
                </c:pt>
                <c:pt idx="18">
                  <c:v>1436411</c:v>
                </c:pt>
                <c:pt idx="19">
                  <c:v>1478075</c:v>
                </c:pt>
                <c:pt idx="20">
                  <c:v>1484468</c:v>
                </c:pt>
                <c:pt idx="21">
                  <c:v>1493544</c:v>
                </c:pt>
                <c:pt idx="22">
                  <c:v>1623016</c:v>
                </c:pt>
                <c:pt idx="23">
                  <c:v>1862177</c:v>
                </c:pt>
                <c:pt idx="24">
                  <c:v>1874698</c:v>
                </c:pt>
                <c:pt idx="25">
                  <c:v>2173329</c:v>
                </c:pt>
                <c:pt idx="26">
                  <c:v>2366452</c:v>
                </c:pt>
                <c:pt idx="27">
                  <c:v>2540597</c:v>
                </c:pt>
                <c:pt idx="28">
                  <c:v>3000271</c:v>
                </c:pt>
                <c:pt idx="29">
                  <c:v>3305736</c:v>
                </c:pt>
                <c:pt idx="30">
                  <c:v>4032035</c:v>
                </c:pt>
                <c:pt idx="31">
                  <c:v>6880091</c:v>
                </c:pt>
              </c:numCache>
            </c:numRef>
          </c:val>
        </c:ser>
        <c:axId val="198139264"/>
        <c:axId val="198149248"/>
      </c:barChart>
      <c:catAx>
        <c:axId val="198139264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>
                <a:latin typeface="Arial Narrow" pitchFamily="34" charset="0"/>
              </a:defRPr>
            </a:pPr>
            <a:endParaRPr lang="es-MX"/>
          </a:p>
        </c:txPr>
        <c:crossAx val="198149248"/>
        <c:crosses val="autoZero"/>
        <c:auto val="1"/>
        <c:lblAlgn val="ctr"/>
        <c:lblOffset val="100"/>
      </c:catAx>
      <c:valAx>
        <c:axId val="198149248"/>
        <c:scaling>
          <c:orientation val="minMax"/>
        </c:scaling>
        <c:delete val="1"/>
        <c:axPos val="b"/>
        <c:numFmt formatCode="###\ ###\ ###\ ##0" sourceLinked="1"/>
        <c:tickLblPos val="none"/>
        <c:crossAx val="198139264"/>
        <c:crosses val="autoZero"/>
        <c:crossBetween val="between"/>
      </c:valAx>
      <c:spPr>
        <a:solidFill>
          <a:srgbClr val="BDD3FF">
            <a:alpha val="38000"/>
          </a:srgbClr>
        </a:solidFill>
      </c:spPr>
    </c:plotArea>
    <c:plotVisOnly val="1"/>
    <c:dispBlanksAs val="gap"/>
  </c:chart>
  <c:spPr>
    <a:noFill/>
    <a:ln>
      <a:noFill/>
    </a:ln>
  </c:sp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style val="30"/>
  <c:chart>
    <c:autoTitleDeleted val="1"/>
    <c:plotArea>
      <c:layout>
        <c:manualLayout>
          <c:layoutTarget val="inner"/>
          <c:xMode val="edge"/>
          <c:yMode val="edge"/>
          <c:x val="0.13938300020189784"/>
          <c:y val="0.3045511003432263"/>
          <c:w val="0.42123420149404572"/>
          <c:h val="0.67397472239047918"/>
        </c:manualLayout>
      </c:layout>
      <c:pieChart>
        <c:varyColors val="1"/>
        <c:ser>
          <c:idx val="0"/>
          <c:order val="0"/>
          <c:dPt>
            <c:idx val="0"/>
            <c:explosion val="37"/>
            <c:spPr>
              <a:solidFill>
                <a:srgbClr val="FF0000"/>
              </a:solidFill>
            </c:spPr>
          </c:dPt>
          <c:dPt>
            <c:idx val="1"/>
            <c:explosion val="5"/>
            <c:spPr>
              <a:solidFill>
                <a:srgbClr val="66CCFF"/>
              </a:solidFill>
            </c:spPr>
          </c:dPt>
          <c:dPt>
            <c:idx val="2"/>
            <c:explosion val="34"/>
            <c:spPr>
              <a:solidFill>
                <a:srgbClr val="D6A300"/>
              </a:solidFill>
            </c:spPr>
          </c:dPt>
          <c:dPt>
            <c:idx val="3"/>
            <c:spPr>
              <a:solidFill>
                <a:srgbClr val="003399"/>
              </a:solidFill>
            </c:spPr>
          </c:dPt>
          <c:dLbls>
            <c:dLbl>
              <c:idx val="0"/>
              <c:layout>
                <c:manualLayout>
                  <c:x val="-0.15050191802947721"/>
                  <c:y val="5.4358974358974743E-2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latin typeface="Arial" pitchFamily="34" charset="0"/>
                        <a:cs typeface="Arial" pitchFamily="34" charset="0"/>
                      </a:rPr>
                      <a:t>P</a:t>
                    </a:r>
                    <a:r>
                      <a:rPr lang="en-US"/>
                      <a:t>rimario
0.5%</a:t>
                    </a: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-1.9498574232492835E-2"/>
                  <c:y val="2.5190066626287089E-2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latin typeface="Arial" pitchFamily="34" charset="0"/>
                        <a:cs typeface="Arial" pitchFamily="34" charset="0"/>
                      </a:rPr>
                      <a:t>S</a:t>
                    </a:r>
                    <a:r>
                      <a:rPr lang="en-US"/>
                      <a:t>ecundario 16%</a:t>
                    </a: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9.8551181102362911E-2"/>
                  <c:y val="9.9076277003836061E-2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latin typeface="Arial" pitchFamily="34" charset="0"/>
                        <a:cs typeface="Arial" pitchFamily="34" charset="0"/>
                      </a:rPr>
                      <a:t>N</a:t>
                    </a:r>
                    <a:r>
                      <a:rPr lang="en-US"/>
                      <a:t>o especificado
0.5%</a:t>
                    </a: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.15562134060165556"/>
                  <c:y val="-0.13362051282051163"/>
                </c:manualLayout>
              </c:layout>
              <c:tx>
                <c:rich>
                  <a:bodyPr/>
                  <a:lstStyle/>
                  <a:p>
                    <a:pPr>
                      <a:defRPr sz="14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defRPr>
                    </a:pPr>
                    <a:r>
                      <a:rPr lang="en-US">
                        <a:latin typeface="Arial" pitchFamily="34" charset="0"/>
                        <a:cs typeface="Arial" pitchFamily="34" charset="0"/>
                      </a:rPr>
                      <a:t>T</a:t>
                    </a:r>
                    <a:r>
                      <a:rPr lang="en-US"/>
                      <a:t>erciario</a:t>
                    </a:r>
                  </a:p>
                  <a:p>
                    <a:pPr>
                      <a:defRPr sz="14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defRPr>
                    </a:pPr>
                    <a:r>
                      <a:rPr lang="en-US"/>
                      <a:t>83%</a:t>
                    </a:r>
                  </a:p>
                </c:rich>
              </c:tx>
              <c:numFmt formatCode="#,##0.00" sourceLinked="0"/>
              <c:spPr/>
              <c:showCatName val="1"/>
              <c:showPercent val="1"/>
            </c:dLbl>
            <c:numFmt formatCode="#,##0.00" sourceLinked="0"/>
            <c:txPr>
              <a:bodyPr/>
              <a:lstStyle/>
              <a:p>
                <a:pPr>
                  <a:defRPr sz="1400">
                    <a:latin typeface="Arial" pitchFamily="34" charset="0"/>
                    <a:cs typeface="Arial" pitchFamily="34" charset="0"/>
                  </a:defRPr>
                </a:pPr>
                <a:endParaRPr lang="es-MX"/>
              </a:p>
            </c:txPr>
            <c:showCatName val="1"/>
            <c:showPercent val="1"/>
            <c:showLeaderLines val="1"/>
          </c:dLbls>
          <c:cat>
            <c:strRef>
              <c:f>'8) Pob ocupada por sector DF'!$A$21:$A$24</c:f>
              <c:strCache>
                <c:ptCount val="4"/>
                <c:pt idx="0">
                  <c:v>Primario</c:v>
                </c:pt>
                <c:pt idx="1">
                  <c:v>Secundario </c:v>
                </c:pt>
                <c:pt idx="2">
                  <c:v>No especificado</c:v>
                </c:pt>
                <c:pt idx="3">
                  <c:v>Terciario</c:v>
                </c:pt>
              </c:strCache>
            </c:strRef>
          </c:cat>
          <c:val>
            <c:numRef>
              <c:f>'8) Pob ocupada por sector DF'!$C$21:$C$24</c:f>
              <c:numCache>
                <c:formatCode>General</c:formatCode>
                <c:ptCount val="4"/>
                <c:pt idx="0">
                  <c:v>0.5</c:v>
                </c:pt>
                <c:pt idx="1">
                  <c:v>16</c:v>
                </c:pt>
                <c:pt idx="2">
                  <c:v>0.5</c:v>
                </c:pt>
                <c:pt idx="3">
                  <c:v>83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spPr>
    <a:noFill/>
  </c:sp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style val="31"/>
  <c:chart>
    <c:autoTitleDeleted val="1"/>
    <c:plotArea>
      <c:layout>
        <c:manualLayout>
          <c:layoutTarget val="inner"/>
          <c:xMode val="edge"/>
          <c:yMode val="edge"/>
          <c:x val="3.4274600676738751E-2"/>
          <c:y val="0"/>
          <c:w val="0.95416667418525658"/>
          <c:h val="0.73790026246719875"/>
        </c:manualLayout>
      </c:layout>
      <c:barChart>
        <c:barDir val="col"/>
        <c:grouping val="stacked"/>
        <c:ser>
          <c:idx val="0"/>
          <c:order val="0"/>
          <c:tx>
            <c:strRef>
              <c:f>'12) POB por sexoy por edad'!$C$2</c:f>
              <c:strCache>
                <c:ptCount val="1"/>
                <c:pt idx="0">
                  <c:v>Hombre </c:v>
                </c:pt>
              </c:strCache>
            </c:strRef>
          </c:tx>
          <c:spPr>
            <a:solidFill>
              <a:srgbClr val="014379"/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>
                        <a:solidFill>
                          <a:schemeClr val="bg1"/>
                        </a:solidFill>
                      </a:rPr>
                      <a:t>6</a:t>
                    </a:r>
                    <a:r>
                      <a:rPr lang="en-US"/>
                      <a:t>7%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/>
                      <a:t>4%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/>
                      <a:t>4%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/>
                      <a:t>3%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/>
                      <a:t>6%</a:t>
                    </a:r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b="1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/>
                      <a:t>9%</a:t>
                    </a:r>
                  </a:p>
                </c:rich>
              </c:tx>
              <c:showVal val="1"/>
            </c:dLbl>
            <c:dLbl>
              <c:idx val="6"/>
              <c:layout>
                <c:manualLayout>
                  <c:x val="0"/>
                  <c:y val="-3.0303030303030311E-2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en-US" b="1">
                        <a:solidFill>
                          <a:schemeClr val="tx1"/>
                        </a:solidFill>
                      </a:rPr>
                      <a:t>71%</a:t>
                    </a:r>
                  </a:p>
                </c:rich>
              </c:tx>
              <c:spPr/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MX"/>
              </a:p>
            </c:txPr>
            <c:showVal val="1"/>
          </c:dLbls>
          <c:cat>
            <c:strRef>
              <c:f>'12) POB por sexoy por edad'!$A$4:$A$10</c:f>
              <c:strCache>
                <c:ptCount val="7"/>
                <c:pt idx="0">
                  <c:v>De 14 a 19 años</c:v>
                </c:pt>
                <c:pt idx="1">
                  <c:v>De 20 a 29 años</c:v>
                </c:pt>
                <c:pt idx="2">
                  <c:v>De 30 a 39 años</c:v>
                </c:pt>
                <c:pt idx="3">
                  <c:v>De 40 a 49 años</c:v>
                </c:pt>
                <c:pt idx="4">
                  <c:v>De 50 a 59 años</c:v>
                </c:pt>
                <c:pt idx="5">
                  <c:v>De 60 años y más </c:v>
                </c:pt>
                <c:pt idx="6">
                  <c:v>No especificado</c:v>
                </c:pt>
              </c:strCache>
            </c:strRef>
          </c:cat>
          <c:val>
            <c:numRef>
              <c:f>'12) POB por sexoy por edad'!$C$4:$C$10</c:f>
              <c:numCache>
                <c:formatCode>#,##0</c:formatCode>
                <c:ptCount val="7"/>
                <c:pt idx="0">
                  <c:v>100944</c:v>
                </c:pt>
                <c:pt idx="1">
                  <c:v>441088</c:v>
                </c:pt>
                <c:pt idx="2">
                  <c:v>535509</c:v>
                </c:pt>
                <c:pt idx="3">
                  <c:v>505229</c:v>
                </c:pt>
                <c:pt idx="4">
                  <c:v>398730</c:v>
                </c:pt>
                <c:pt idx="5">
                  <c:v>227826</c:v>
                </c:pt>
                <c:pt idx="6">
                  <c:v>4749</c:v>
                </c:pt>
              </c:numCache>
            </c:numRef>
          </c:val>
        </c:ser>
        <c:ser>
          <c:idx val="1"/>
          <c:order val="1"/>
          <c:tx>
            <c:strRef>
              <c:f>'12) POB por sexoy por edad'!$D$2</c:f>
              <c:strCache>
                <c:ptCount val="1"/>
                <c:pt idx="0">
                  <c:v>Mujer</c:v>
                </c:pt>
              </c:strCache>
            </c:strRef>
          </c:tx>
          <c:spPr>
            <a:solidFill>
              <a:srgbClr val="97BAFF"/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/>
                      <a:t>3</a:t>
                    </a:r>
                    <a:r>
                      <a:rPr lang="en-US"/>
                      <a:t>3%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/>
                      <a:t>4</a:t>
                    </a:r>
                    <a:r>
                      <a:rPr lang="en-US"/>
                      <a:t>6%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/>
                      <a:t>4</a:t>
                    </a:r>
                    <a:r>
                      <a:rPr lang="en-US"/>
                      <a:t>6%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/>
                      <a:t>4</a:t>
                    </a:r>
                    <a:r>
                      <a:rPr lang="en-US"/>
                      <a:t>7%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/>
                      <a:t>4</a:t>
                    </a:r>
                    <a:r>
                      <a:rPr lang="en-US"/>
                      <a:t>4%</a:t>
                    </a:r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b="1"/>
                      <a:t>4</a:t>
                    </a:r>
                    <a:r>
                      <a:rPr lang="en-US"/>
                      <a:t>1%</a:t>
                    </a:r>
                  </a:p>
                </c:rich>
              </c:tx>
              <c:showVal val="1"/>
            </c:dLbl>
            <c:dLbl>
              <c:idx val="6"/>
              <c:layout>
                <c:manualLayout>
                  <c:x val="-4.1666659831584834E-3"/>
                  <c:y val="-6.363636363636363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2</a:t>
                    </a:r>
                    <a:r>
                      <a:rPr lang="en-US"/>
                      <a:t>9%</a:t>
                    </a:r>
                  </a:p>
                </c:rich>
              </c:tx>
              <c:showVal val="1"/>
            </c:dLbl>
            <c:numFmt formatCode="0%" sourceLinked="0"/>
            <c:txPr>
              <a:bodyPr/>
              <a:lstStyle/>
              <a:p>
                <a:pPr>
                  <a:defRPr b="1"/>
                </a:pPr>
                <a:endParaRPr lang="es-MX"/>
              </a:p>
            </c:txPr>
            <c:showVal val="1"/>
          </c:dLbls>
          <c:cat>
            <c:strRef>
              <c:f>'12) POB por sexoy por edad'!$A$4:$A$10</c:f>
              <c:strCache>
                <c:ptCount val="7"/>
                <c:pt idx="0">
                  <c:v>De 14 a 19 años</c:v>
                </c:pt>
                <c:pt idx="1">
                  <c:v>De 20 a 29 años</c:v>
                </c:pt>
                <c:pt idx="2">
                  <c:v>De 30 a 39 años</c:v>
                </c:pt>
                <c:pt idx="3">
                  <c:v>De 40 a 49 años</c:v>
                </c:pt>
                <c:pt idx="4">
                  <c:v>De 50 a 59 años</c:v>
                </c:pt>
                <c:pt idx="5">
                  <c:v>De 60 años y más </c:v>
                </c:pt>
                <c:pt idx="6">
                  <c:v>No especificado</c:v>
                </c:pt>
              </c:strCache>
            </c:strRef>
          </c:cat>
          <c:val>
            <c:numRef>
              <c:f>'12) POB por sexoy por edad'!$D$4:$D$10</c:f>
              <c:numCache>
                <c:formatCode>#,##0</c:formatCode>
                <c:ptCount val="7"/>
                <c:pt idx="0">
                  <c:v>49625</c:v>
                </c:pt>
                <c:pt idx="1">
                  <c:v>381141</c:v>
                </c:pt>
                <c:pt idx="2">
                  <c:v>452472</c:v>
                </c:pt>
                <c:pt idx="3">
                  <c:v>455570</c:v>
                </c:pt>
                <c:pt idx="4">
                  <c:v>315593</c:v>
                </c:pt>
                <c:pt idx="5">
                  <c:v>161605</c:v>
                </c:pt>
                <c:pt idx="6">
                  <c:v>1954</c:v>
                </c:pt>
              </c:numCache>
            </c:numRef>
          </c:val>
        </c:ser>
        <c:dLbls>
          <c:showVal val="1"/>
        </c:dLbls>
        <c:gapWidth val="75"/>
        <c:overlap val="100"/>
        <c:axId val="198503808"/>
        <c:axId val="198644864"/>
      </c:barChart>
      <c:catAx>
        <c:axId val="198503808"/>
        <c:scaling>
          <c:orientation val="minMax"/>
        </c:scaling>
        <c:axPos val="b"/>
        <c:majorTickMark val="none"/>
        <c:tickLblPos val="nextTo"/>
        <c:crossAx val="198644864"/>
        <c:crosses val="autoZero"/>
        <c:auto val="1"/>
        <c:lblAlgn val="ctr"/>
        <c:lblOffset val="100"/>
      </c:catAx>
      <c:valAx>
        <c:axId val="198644864"/>
        <c:scaling>
          <c:orientation val="minMax"/>
        </c:scaling>
        <c:delete val="1"/>
        <c:axPos val="l"/>
        <c:numFmt formatCode="#,##0" sourceLinked="1"/>
        <c:majorTickMark val="none"/>
        <c:tickLblPos val="none"/>
        <c:crossAx val="198503808"/>
        <c:crosses val="autoZero"/>
        <c:crossBetween val="between"/>
      </c:valAx>
      <c:spPr>
        <a:noFill/>
      </c:spPr>
    </c:plotArea>
    <c:legend>
      <c:legendPos val="b"/>
      <c:layout>
        <c:manualLayout>
          <c:xMode val="edge"/>
          <c:yMode val="edge"/>
          <c:x val="0.31041978306024176"/>
          <c:y val="0.86193273309190777"/>
          <c:w val="0.39097727104258045"/>
          <c:h val="5.0866141732283494E-2"/>
        </c:manualLayout>
      </c:layout>
      <c:txPr>
        <a:bodyPr/>
        <a:lstStyle/>
        <a:p>
          <a:pPr>
            <a:defRPr sz="1400"/>
          </a:pPr>
          <a:endParaRPr lang="es-MX"/>
        </a:p>
      </c:txPr>
    </c:legend>
    <c:plotVisOnly val="1"/>
    <c:dispBlanksAs val="gap"/>
  </c:chart>
  <c:spPr>
    <a:noFill/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es-MX"/>
    </a:p>
  </c:txPr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/>
      <c:barChart>
        <c:barDir val="col"/>
        <c:grouping val="clustered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0"/>
            <c:spPr>
              <a:solidFill>
                <a:srgbClr val="3333CC">
                  <a:lumMod val="40000"/>
                  <a:lumOff val="6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showVal val="1"/>
          </c:dLbls>
          <c:cat>
            <c:strRef>
              <c:f>pib!$D$3:$D$18</c:f>
              <c:strCache>
                <c:ptCount val="16"/>
                <c:pt idx="0">
                  <c:v>Corea</c:v>
                </c:pt>
                <c:pt idx="1">
                  <c:v>Reino Unido</c:v>
                </c:pt>
                <c:pt idx="2">
                  <c:v>Estados Unidos</c:v>
                </c:pt>
                <c:pt idx="3">
                  <c:v>Holanda</c:v>
                </c:pt>
                <c:pt idx="4">
                  <c:v>Japón</c:v>
                </c:pt>
                <c:pt idx="5">
                  <c:v>Alemania</c:v>
                </c:pt>
                <c:pt idx="6">
                  <c:v>Francia</c:v>
                </c:pt>
                <c:pt idx="7">
                  <c:v>Italia</c:v>
                </c:pt>
                <c:pt idx="8">
                  <c:v>Chile</c:v>
                </c:pt>
                <c:pt idx="9">
                  <c:v>Noruega</c:v>
                </c:pt>
                <c:pt idx="10">
                  <c:v>México</c:v>
                </c:pt>
                <c:pt idx="11">
                  <c:v>Australia</c:v>
                </c:pt>
                <c:pt idx="12">
                  <c:v>Canadá</c:v>
                </c:pt>
                <c:pt idx="13">
                  <c:v>Suiza</c:v>
                </c:pt>
                <c:pt idx="14">
                  <c:v>Portugal</c:v>
                </c:pt>
                <c:pt idx="15">
                  <c:v>Ucrania</c:v>
                </c:pt>
              </c:strCache>
            </c:strRef>
          </c:cat>
          <c:val>
            <c:numRef>
              <c:f>pib!$E$3:$E$18</c:f>
              <c:numCache>
                <c:formatCode>General</c:formatCode>
                <c:ptCount val="16"/>
                <c:pt idx="0">
                  <c:v>28</c:v>
                </c:pt>
                <c:pt idx="1">
                  <c:v>28</c:v>
                </c:pt>
                <c:pt idx="2">
                  <c:v>31</c:v>
                </c:pt>
                <c:pt idx="3">
                  <c:v>42</c:v>
                </c:pt>
                <c:pt idx="4">
                  <c:v>44</c:v>
                </c:pt>
                <c:pt idx="5">
                  <c:v>45</c:v>
                </c:pt>
                <c:pt idx="6">
                  <c:v>45</c:v>
                </c:pt>
                <c:pt idx="7">
                  <c:v>45</c:v>
                </c:pt>
                <c:pt idx="8">
                  <c:v>48</c:v>
                </c:pt>
                <c:pt idx="9">
                  <c:v>50</c:v>
                </c:pt>
                <c:pt idx="10">
                  <c:v>53</c:v>
                </c:pt>
                <c:pt idx="11">
                  <c:v>60</c:v>
                </c:pt>
                <c:pt idx="12">
                  <c:v>60</c:v>
                </c:pt>
                <c:pt idx="13">
                  <c:v>60</c:v>
                </c:pt>
                <c:pt idx="14">
                  <c:v>70</c:v>
                </c:pt>
                <c:pt idx="15">
                  <c:v>70</c:v>
                </c:pt>
              </c:numCache>
            </c:numRef>
          </c:val>
        </c:ser>
        <c:gapWidth val="59"/>
        <c:axId val="198828032"/>
        <c:axId val="198829568"/>
      </c:barChart>
      <c:catAx>
        <c:axId val="198828032"/>
        <c:scaling>
          <c:orientation val="minMax"/>
        </c:scaling>
        <c:axPos val="b"/>
        <c:tickLblPos val="nextTo"/>
        <c:txPr>
          <a:bodyPr rot="-5400000" vert="horz"/>
          <a:lstStyle/>
          <a:p>
            <a:pPr>
              <a:defRPr/>
            </a:pPr>
            <a:endParaRPr lang="es-MX"/>
          </a:p>
        </c:txPr>
        <c:crossAx val="198829568"/>
        <c:crosses val="autoZero"/>
        <c:auto val="1"/>
        <c:lblAlgn val="ctr"/>
        <c:lblOffset val="100"/>
      </c:catAx>
      <c:valAx>
        <c:axId val="198829568"/>
        <c:scaling>
          <c:orientation val="minMax"/>
        </c:scaling>
        <c:axPos val="l"/>
        <c:numFmt formatCode="General" sourceLinked="1"/>
        <c:tickLblPos val="nextTo"/>
        <c:crossAx val="198828032"/>
        <c:crosses val="autoZero"/>
        <c:crossBetween val="between"/>
      </c:valAx>
      <c:spPr>
        <a:noFill/>
      </c:spPr>
    </c:plotArea>
    <c:plotVisOnly val="1"/>
  </c:chart>
  <c:spPr>
    <a:noFill/>
  </c:spPr>
  <c:txPr>
    <a:bodyPr/>
    <a:lstStyle/>
    <a:p>
      <a:pPr>
        <a:defRPr sz="140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/>
      <c:barChart>
        <c:barDir val="col"/>
        <c:grouping val="clustered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23"/>
            <c:spPr>
              <a:solidFill>
                <a:srgbClr val="3333CC">
                  <a:lumMod val="40000"/>
                  <a:lumOff val="6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showVal val="1"/>
          </c:dLbls>
          <c:cat>
            <c:strRef>
              <c:f>prodiccion!$B$3:$B$29</c:f>
              <c:strCache>
                <c:ptCount val="27"/>
                <c:pt idx="0">
                  <c:v>Kasajistán</c:v>
                </c:pt>
                <c:pt idx="1">
                  <c:v>Polonia</c:v>
                </c:pt>
                <c:pt idx="2">
                  <c:v>Kirguizistán</c:v>
                </c:pt>
                <c:pt idx="3">
                  <c:v>Estados Unidos</c:v>
                </c:pt>
                <c:pt idx="4">
                  <c:v>Armenia</c:v>
                </c:pt>
                <c:pt idx="5">
                  <c:v>Ucrania</c:v>
                </c:pt>
                <c:pt idx="6">
                  <c:v>Lituania</c:v>
                </c:pt>
                <c:pt idx="7">
                  <c:v>República de Belarus</c:v>
                </c:pt>
                <c:pt idx="8">
                  <c:v>Reino Unido</c:v>
                </c:pt>
                <c:pt idx="9">
                  <c:v>Singapur</c:v>
                </c:pt>
                <c:pt idx="10">
                  <c:v>Argentina</c:v>
                </c:pt>
                <c:pt idx="11">
                  <c:v>Chile</c:v>
                </c:pt>
                <c:pt idx="12">
                  <c:v>Croacia</c:v>
                </c:pt>
                <c:pt idx="13">
                  <c:v>Tailandia</c:v>
                </c:pt>
                <c:pt idx="14">
                  <c:v>Corea</c:v>
                </c:pt>
                <c:pt idx="15">
                  <c:v>Japón</c:v>
                </c:pt>
                <c:pt idx="16">
                  <c:v>Estonia</c:v>
                </c:pt>
                <c:pt idx="17">
                  <c:v>Alemania</c:v>
                </c:pt>
                <c:pt idx="18">
                  <c:v>Brasil</c:v>
                </c:pt>
                <c:pt idx="19">
                  <c:v>Bulgaria</c:v>
                </c:pt>
                <c:pt idx="20">
                  <c:v>El Salvador</c:v>
                </c:pt>
                <c:pt idx="21">
                  <c:v>Eslovenia</c:v>
                </c:pt>
                <c:pt idx="22">
                  <c:v>Finlandia</c:v>
                </c:pt>
                <c:pt idx="23">
                  <c:v>México</c:v>
                </c:pt>
                <c:pt idx="24">
                  <c:v>Indonesia</c:v>
                </c:pt>
                <c:pt idx="25">
                  <c:v>Perú</c:v>
                </c:pt>
                <c:pt idx="26">
                  <c:v>Canadá</c:v>
                </c:pt>
              </c:strCache>
            </c:strRef>
          </c:cat>
          <c:val>
            <c:numRef>
              <c:f>prodiccion!$C$3:$C$29</c:f>
              <c:numCache>
                <c:formatCode>General</c:formatCode>
                <c:ptCount val="27"/>
                <c:pt idx="0">
                  <c:v>12</c:v>
                </c:pt>
                <c:pt idx="1">
                  <c:v>13</c:v>
                </c:pt>
                <c:pt idx="2">
                  <c:v>14</c:v>
                </c:pt>
                <c:pt idx="3">
                  <c:v>17</c:v>
                </c:pt>
                <c:pt idx="4">
                  <c:v>20</c:v>
                </c:pt>
                <c:pt idx="5">
                  <c:v>20</c:v>
                </c:pt>
                <c:pt idx="6">
                  <c:v>22</c:v>
                </c:pt>
                <c:pt idx="7">
                  <c:v>23</c:v>
                </c:pt>
                <c:pt idx="8">
                  <c:v>26</c:v>
                </c:pt>
                <c:pt idx="9">
                  <c:v>26</c:v>
                </c:pt>
                <c:pt idx="10">
                  <c:v>28</c:v>
                </c:pt>
                <c:pt idx="11">
                  <c:v>28</c:v>
                </c:pt>
                <c:pt idx="12">
                  <c:v>28</c:v>
                </c:pt>
                <c:pt idx="13">
                  <c:v>28</c:v>
                </c:pt>
                <c:pt idx="14">
                  <c:v>30</c:v>
                </c:pt>
                <c:pt idx="15">
                  <c:v>30</c:v>
                </c:pt>
                <c:pt idx="16">
                  <c:v>31</c:v>
                </c:pt>
                <c:pt idx="17">
                  <c:v>39</c:v>
                </c:pt>
                <c:pt idx="18">
                  <c:v>40</c:v>
                </c:pt>
                <c:pt idx="19">
                  <c:v>40</c:v>
                </c:pt>
                <c:pt idx="20">
                  <c:v>40</c:v>
                </c:pt>
                <c:pt idx="21">
                  <c:v>40</c:v>
                </c:pt>
                <c:pt idx="22">
                  <c:v>40</c:v>
                </c:pt>
                <c:pt idx="23">
                  <c:v>42</c:v>
                </c:pt>
                <c:pt idx="24">
                  <c:v>45</c:v>
                </c:pt>
                <c:pt idx="25">
                  <c:v>49</c:v>
                </c:pt>
                <c:pt idx="26">
                  <c:v>60</c:v>
                </c:pt>
              </c:numCache>
            </c:numRef>
          </c:val>
        </c:ser>
        <c:gapWidth val="41"/>
        <c:axId val="198941312"/>
        <c:axId val="198951296"/>
      </c:barChart>
      <c:catAx>
        <c:axId val="198941312"/>
        <c:scaling>
          <c:orientation val="minMax"/>
        </c:scaling>
        <c:axPos val="b"/>
        <c:tickLblPos val="nextTo"/>
        <c:txPr>
          <a:bodyPr rot="-5400000" vert="horz"/>
          <a:lstStyle/>
          <a:p>
            <a:pPr>
              <a:defRPr/>
            </a:pPr>
            <a:endParaRPr lang="es-MX"/>
          </a:p>
        </c:txPr>
        <c:crossAx val="198951296"/>
        <c:crosses val="autoZero"/>
        <c:auto val="1"/>
        <c:lblAlgn val="ctr"/>
        <c:lblOffset val="100"/>
      </c:catAx>
      <c:valAx>
        <c:axId val="198951296"/>
        <c:scaling>
          <c:orientation val="minMax"/>
        </c:scaling>
        <c:axPos val="l"/>
        <c:numFmt formatCode="General" sourceLinked="1"/>
        <c:tickLblPos val="nextTo"/>
        <c:crossAx val="198941312"/>
        <c:crosses val="autoZero"/>
        <c:crossBetween val="between"/>
      </c:valAx>
      <c:spPr>
        <a:noFill/>
        <a:ln w="25400">
          <a:noFill/>
        </a:ln>
      </c:spPr>
    </c:plotArea>
    <c:plotVisOnly val="1"/>
  </c:chart>
  <c:spPr>
    <a:noFill/>
  </c:spPr>
  <c:txPr>
    <a:bodyPr/>
    <a:lstStyle/>
    <a:p>
      <a:pPr>
        <a:defRPr sz="120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MX"/>
  <c:chart>
    <c:plotArea>
      <c:layout/>
      <c:barChart>
        <c:barDir val="col"/>
        <c:grouping val="clustered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8"/>
            <c:spPr>
              <a:solidFill>
                <a:srgbClr val="3333CC">
                  <a:lumMod val="40000"/>
                  <a:lumOff val="6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showVal val="1"/>
          </c:dLbls>
          <c:cat>
            <c:strRef>
              <c:f>balanza!$B$2:$B$24</c:f>
              <c:strCache>
                <c:ptCount val="23"/>
                <c:pt idx="0">
                  <c:v>Chile</c:v>
                </c:pt>
                <c:pt idx="1">
                  <c:v>Israel</c:v>
                </c:pt>
                <c:pt idx="2">
                  <c:v>Noruega</c:v>
                </c:pt>
                <c:pt idx="3">
                  <c:v>Singapur</c:v>
                </c:pt>
                <c:pt idx="4">
                  <c:v>Armenia</c:v>
                </c:pt>
                <c:pt idx="5">
                  <c:v>Corea</c:v>
                </c:pt>
                <c:pt idx="6">
                  <c:v>Australia</c:v>
                </c:pt>
                <c:pt idx="7">
                  <c:v>Brasil</c:v>
                </c:pt>
                <c:pt idx="8">
                  <c:v>México</c:v>
                </c:pt>
                <c:pt idx="9">
                  <c:v>Hong Kong</c:v>
                </c:pt>
                <c:pt idx="10">
                  <c:v>Japón</c:v>
                </c:pt>
                <c:pt idx="11">
                  <c:v>Suiza</c:v>
                </c:pt>
                <c:pt idx="12">
                  <c:v>Alemania</c:v>
                </c:pt>
                <c:pt idx="13">
                  <c:v>Croacia</c:v>
                </c:pt>
                <c:pt idx="14">
                  <c:v>Estados Unidos</c:v>
                </c:pt>
                <c:pt idx="15">
                  <c:v>Estonia</c:v>
                </c:pt>
                <c:pt idx="16">
                  <c:v>Francia</c:v>
                </c:pt>
                <c:pt idx="17">
                  <c:v>República Checa</c:v>
                </c:pt>
                <c:pt idx="18">
                  <c:v>Rusia</c:v>
                </c:pt>
                <c:pt idx="19">
                  <c:v>Canadá</c:v>
                </c:pt>
                <c:pt idx="20">
                  <c:v>Ucrania</c:v>
                </c:pt>
                <c:pt idx="21">
                  <c:v>Kirguizistán</c:v>
                </c:pt>
                <c:pt idx="22">
                  <c:v>Luxemburgo</c:v>
                </c:pt>
              </c:strCache>
            </c:strRef>
          </c:cat>
          <c:val>
            <c:numRef>
              <c:f>balanza!$C$2:$C$24</c:f>
              <c:numCache>
                <c:formatCode>General</c:formatCode>
                <c:ptCount val="23"/>
                <c:pt idx="0">
                  <c:v>7</c:v>
                </c:pt>
                <c:pt idx="1">
                  <c:v>14</c:v>
                </c:pt>
                <c:pt idx="2">
                  <c:v>14</c:v>
                </c:pt>
                <c:pt idx="3">
                  <c:v>17</c:v>
                </c:pt>
                <c:pt idx="4">
                  <c:v>20</c:v>
                </c:pt>
                <c:pt idx="5">
                  <c:v>20</c:v>
                </c:pt>
                <c:pt idx="6">
                  <c:v>21</c:v>
                </c:pt>
                <c:pt idx="7">
                  <c:v>21</c:v>
                </c:pt>
                <c:pt idx="8">
                  <c:v>25</c:v>
                </c:pt>
                <c:pt idx="9">
                  <c:v>28</c:v>
                </c:pt>
                <c:pt idx="10">
                  <c:v>30</c:v>
                </c:pt>
                <c:pt idx="11">
                  <c:v>30</c:v>
                </c:pt>
                <c:pt idx="12">
                  <c:v>40</c:v>
                </c:pt>
                <c:pt idx="13">
                  <c:v>40</c:v>
                </c:pt>
                <c:pt idx="14">
                  <c:v>40</c:v>
                </c:pt>
                <c:pt idx="15">
                  <c:v>40</c:v>
                </c:pt>
                <c:pt idx="16">
                  <c:v>40</c:v>
                </c:pt>
                <c:pt idx="17">
                  <c:v>40</c:v>
                </c:pt>
                <c:pt idx="18">
                  <c:v>42</c:v>
                </c:pt>
                <c:pt idx="19">
                  <c:v>43</c:v>
                </c:pt>
                <c:pt idx="20">
                  <c:v>45</c:v>
                </c:pt>
                <c:pt idx="21">
                  <c:v>47</c:v>
                </c:pt>
                <c:pt idx="22">
                  <c:v>56</c:v>
                </c:pt>
              </c:numCache>
            </c:numRef>
          </c:val>
        </c:ser>
        <c:gapWidth val="39"/>
        <c:overlap val="12"/>
        <c:axId val="199341184"/>
        <c:axId val="199342720"/>
      </c:barChart>
      <c:catAx>
        <c:axId val="199341184"/>
        <c:scaling>
          <c:orientation val="minMax"/>
        </c:scaling>
        <c:axPos val="b"/>
        <c:tickLblPos val="nextTo"/>
        <c:txPr>
          <a:bodyPr rot="-5400000" vert="horz"/>
          <a:lstStyle/>
          <a:p>
            <a:pPr>
              <a:defRPr/>
            </a:pPr>
            <a:endParaRPr lang="es-MX"/>
          </a:p>
        </c:txPr>
        <c:crossAx val="199342720"/>
        <c:crosses val="autoZero"/>
        <c:auto val="1"/>
        <c:lblAlgn val="ctr"/>
        <c:lblOffset val="100"/>
      </c:catAx>
      <c:valAx>
        <c:axId val="199342720"/>
        <c:scaling>
          <c:orientation val="minMax"/>
        </c:scaling>
        <c:axPos val="l"/>
        <c:numFmt formatCode="General" sourceLinked="1"/>
        <c:tickLblPos val="nextTo"/>
        <c:crossAx val="199341184"/>
        <c:crosses val="autoZero"/>
        <c:crossBetween val="between"/>
      </c:valAx>
      <c:spPr>
        <a:noFill/>
      </c:spPr>
    </c:plotArea>
    <c:plotVisOnly val="1"/>
  </c:chart>
  <c:spPr>
    <a:noFill/>
  </c:spPr>
  <c:txPr>
    <a:bodyPr/>
    <a:lstStyle/>
    <a:p>
      <a:pPr>
        <a:defRPr sz="1050">
          <a:latin typeface="Arial" pitchFamily="34" charset="0"/>
          <a:cs typeface="Arial" pitchFamily="34" charset="0"/>
        </a:defRPr>
      </a:pPr>
      <a:endParaRPr lang="es-MX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image" Target="../media/image21.emf"/><Relationship Id="rId4" Type="http://schemas.openxmlformats.org/officeDocument/2006/relationships/image" Target="../media/image2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4" Type="http://schemas.openxmlformats.org/officeDocument/2006/relationships/image" Target="../media/image3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Relationship Id="rId4" Type="http://schemas.openxmlformats.org/officeDocument/2006/relationships/image" Target="../media/image3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0.22917</cdr:x>
      <cdr:y>0</cdr:y>
    </cdr:from>
    <cdr:to>
      <cdr:x>0.76137</cdr:x>
      <cdr:y>0.09819</cdr:y>
    </cdr:to>
    <cdr:sp macro="" textlink="">
      <cdr:nvSpPr>
        <cdr:cNvPr id="1026" name="Texto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340120" y="0"/>
          <a:ext cx="3113770" cy="27799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 lIns="27432" tIns="22860" rIns="27432" bIns="22860" anchor="ctr" upright="1">
          <a:no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s-MX" sz="1200" b="0" i="0" strike="noStrike" dirty="0">
              <a:solidFill>
                <a:schemeClr val="bg1"/>
              </a:solidFill>
              <a:latin typeface="Arial"/>
              <a:cs typeface="Arial"/>
            </a:rPr>
            <a:t>Producción Industrial E.U. vs MÉXICO</a:t>
          </a:r>
        </a:p>
        <a:p xmlns:a="http://schemas.openxmlformats.org/drawingml/2006/main">
          <a:pPr algn="ctr" rtl="0">
            <a:defRPr sz="1000"/>
          </a:pPr>
          <a:r>
            <a:rPr lang="es-MX" sz="1200" b="0" i="0" strike="noStrike" dirty="0">
              <a:solidFill>
                <a:schemeClr val="bg1"/>
              </a:solidFill>
              <a:latin typeface="Arial"/>
              <a:cs typeface="Arial"/>
            </a:rPr>
            <a:t>(Serie Desestacionalizada)</a:t>
          </a:r>
        </a:p>
      </cdr:txBody>
    </cdr:sp>
  </cdr:relSizeAnchor>
  <cdr:relSizeAnchor xmlns:cdr="http://schemas.openxmlformats.org/drawingml/2006/chartDrawing">
    <cdr:from>
      <cdr:x>0.01478</cdr:x>
      <cdr:y>0.00473</cdr:y>
    </cdr:from>
    <cdr:to>
      <cdr:x>0.12232</cdr:x>
      <cdr:y>0.09246</cdr:y>
    </cdr:to>
    <cdr:sp macro="" textlink="">
      <cdr:nvSpPr>
        <cdr:cNvPr id="1027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7927" y="15843"/>
          <a:ext cx="673530" cy="28784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 lIns="18288" tIns="22860" rIns="18288" bIns="0" anchor="t" upright="1">
          <a:no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s-MX" sz="900" b="0" i="0" strike="noStrike">
              <a:solidFill>
                <a:srgbClr val="000000"/>
              </a:solidFill>
              <a:latin typeface="Arial"/>
              <a:cs typeface="Arial"/>
            </a:rPr>
            <a:t>Índice</a:t>
          </a:r>
        </a:p>
        <a:p xmlns:a="http://schemas.openxmlformats.org/drawingml/2006/main">
          <a:pPr algn="ctr" rtl="0">
            <a:defRPr sz="1000"/>
          </a:pPr>
          <a:r>
            <a:rPr lang="es-MX" sz="900" b="0" i="0" strike="noStrike">
              <a:solidFill>
                <a:srgbClr val="000000"/>
              </a:solidFill>
              <a:latin typeface="Arial"/>
              <a:cs typeface="Arial"/>
            </a:rPr>
            <a:t>2008=100</a:t>
          </a:r>
        </a:p>
      </cdr:txBody>
    </cdr:sp>
  </cdr:relSizeAnchor>
  <cdr:relSizeAnchor xmlns:cdr="http://schemas.openxmlformats.org/drawingml/2006/chartDrawing">
    <cdr:from>
      <cdr:x>0.87273</cdr:x>
      <cdr:y>0.00501</cdr:y>
    </cdr:from>
    <cdr:to>
      <cdr:x>1</cdr:x>
      <cdr:y>0.07454</cdr:y>
    </cdr:to>
    <cdr:sp macro="" textlink="">
      <cdr:nvSpPr>
        <cdr:cNvPr id="1028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912768" y="24532"/>
          <a:ext cx="1008112" cy="34045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 lIns="18288" tIns="22860" rIns="18288" bIns="0" anchor="t" upright="1">
          <a:no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s-MX" sz="900" b="0" i="0" strike="noStrike" dirty="0">
              <a:solidFill>
                <a:srgbClr val="000000"/>
              </a:solidFill>
              <a:latin typeface="Arial"/>
              <a:cs typeface="Arial"/>
            </a:rPr>
            <a:t>Índice</a:t>
          </a:r>
        </a:p>
        <a:p xmlns:a="http://schemas.openxmlformats.org/drawingml/2006/main">
          <a:pPr algn="ctr" rtl="0">
            <a:defRPr sz="1000"/>
          </a:pPr>
          <a:r>
            <a:rPr lang="es-MX" sz="900" b="0" i="0" strike="noStrike" dirty="0">
              <a:solidFill>
                <a:srgbClr val="000000"/>
              </a:solidFill>
              <a:latin typeface="Arial"/>
              <a:cs typeface="Arial"/>
            </a:rPr>
            <a:t>2007=100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0.05022</cdr:x>
      <cdr:y>0.57384</cdr:y>
    </cdr:from>
    <cdr:to>
      <cdr:x>0.161</cdr:x>
      <cdr:y>0.64135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323850" y="2590800"/>
          <a:ext cx="714375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s-MX" sz="1000" b="1">
              <a:latin typeface="Arial" pitchFamily="34" charset="0"/>
              <a:cs typeface="Arial" pitchFamily="34" charset="0"/>
            </a:rPr>
            <a:t>150,569</a:t>
          </a:r>
        </a:p>
      </cdr:txBody>
    </cdr:sp>
  </cdr:relSizeAnchor>
  <cdr:relSizeAnchor xmlns:cdr="http://schemas.openxmlformats.org/drawingml/2006/chartDrawing">
    <cdr:from>
      <cdr:x>0.87592</cdr:x>
      <cdr:y>0.59072</cdr:y>
    </cdr:from>
    <cdr:to>
      <cdr:x>0.9675</cdr:x>
      <cdr:y>0.64346</cdr:y>
    </cdr:to>
    <cdr:sp macro="" textlink="">
      <cdr:nvSpPr>
        <cdr:cNvPr id="3" name="1 CuadroTexto"/>
        <cdr:cNvSpPr txBox="1"/>
      </cdr:nvSpPr>
      <cdr:spPr>
        <a:xfrm xmlns:a="http://schemas.openxmlformats.org/drawingml/2006/main">
          <a:off x="5648331" y="2667007"/>
          <a:ext cx="590545" cy="2381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MX" sz="1000" b="1">
              <a:latin typeface="Arial" pitchFamily="34" charset="0"/>
              <a:cs typeface="Arial" pitchFamily="34" charset="0"/>
            </a:rPr>
            <a:t>6,703</a:t>
          </a:r>
        </a:p>
      </cdr:txBody>
    </cdr:sp>
  </cdr:relSizeAnchor>
  <cdr:relSizeAnchor xmlns:cdr="http://schemas.openxmlformats.org/drawingml/2006/chartDrawing">
    <cdr:from>
      <cdr:x>0.73264</cdr:x>
      <cdr:y>0.42616</cdr:y>
    </cdr:from>
    <cdr:to>
      <cdr:x>0.8449</cdr:x>
      <cdr:y>0.48734</cdr:y>
    </cdr:to>
    <cdr:sp macro="" textlink="">
      <cdr:nvSpPr>
        <cdr:cNvPr id="4" name="1 CuadroTexto"/>
        <cdr:cNvSpPr txBox="1"/>
      </cdr:nvSpPr>
      <cdr:spPr>
        <a:xfrm xmlns:a="http://schemas.openxmlformats.org/drawingml/2006/main">
          <a:off x="4724401" y="1924050"/>
          <a:ext cx="723900" cy="2762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MX" sz="1000" b="1">
              <a:latin typeface="Arial" pitchFamily="34" charset="0"/>
              <a:cs typeface="Arial" pitchFamily="34" charset="0"/>
            </a:rPr>
            <a:t>389,431</a:t>
          </a:r>
        </a:p>
      </cdr:txBody>
    </cdr:sp>
  </cdr:relSizeAnchor>
  <cdr:relSizeAnchor xmlns:cdr="http://schemas.openxmlformats.org/drawingml/2006/chartDrawing">
    <cdr:from>
      <cdr:x>0.5997</cdr:x>
      <cdr:y>0.23207</cdr:y>
    </cdr:from>
    <cdr:to>
      <cdr:x>0.70015</cdr:x>
      <cdr:y>0.29114</cdr:y>
    </cdr:to>
    <cdr:sp macro="" textlink="">
      <cdr:nvSpPr>
        <cdr:cNvPr id="5" name="1 CuadroTexto"/>
        <cdr:cNvSpPr txBox="1"/>
      </cdr:nvSpPr>
      <cdr:spPr>
        <a:xfrm xmlns:a="http://schemas.openxmlformats.org/drawingml/2006/main">
          <a:off x="3867150" y="1047750"/>
          <a:ext cx="647701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MX" sz="1000" b="1" dirty="0">
              <a:latin typeface="Arial" pitchFamily="34" charset="0"/>
              <a:cs typeface="Arial" pitchFamily="34" charset="0"/>
            </a:rPr>
            <a:t>714,323</a:t>
          </a:r>
        </a:p>
      </cdr:txBody>
    </cdr:sp>
  </cdr:relSizeAnchor>
  <cdr:relSizeAnchor xmlns:cdr="http://schemas.openxmlformats.org/drawingml/2006/chartDrawing">
    <cdr:from>
      <cdr:x>0.45938</cdr:x>
      <cdr:y>0.0865</cdr:y>
    </cdr:from>
    <cdr:to>
      <cdr:x>0.56425</cdr:x>
      <cdr:y>0.15401</cdr:y>
    </cdr:to>
    <cdr:sp macro="" textlink="">
      <cdr:nvSpPr>
        <cdr:cNvPr id="6" name="1 CuadroTexto"/>
        <cdr:cNvSpPr txBox="1"/>
      </cdr:nvSpPr>
      <cdr:spPr>
        <a:xfrm xmlns:a="http://schemas.openxmlformats.org/drawingml/2006/main">
          <a:off x="2962276" y="390525"/>
          <a:ext cx="676276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MX" sz="1000" b="1" dirty="0">
              <a:latin typeface="Arial" pitchFamily="34" charset="0"/>
              <a:cs typeface="Arial" pitchFamily="34" charset="0"/>
            </a:rPr>
            <a:t>960,799</a:t>
          </a:r>
        </a:p>
      </cdr:txBody>
    </cdr:sp>
  </cdr:relSizeAnchor>
  <cdr:relSizeAnchor xmlns:cdr="http://schemas.openxmlformats.org/drawingml/2006/chartDrawing">
    <cdr:from>
      <cdr:x>0.32496</cdr:x>
      <cdr:y>0.0654</cdr:y>
    </cdr:from>
    <cdr:to>
      <cdr:x>0.42688</cdr:x>
      <cdr:y>0.1308</cdr:y>
    </cdr:to>
    <cdr:sp macro="" textlink="">
      <cdr:nvSpPr>
        <cdr:cNvPr id="7" name="1 CuadroTexto"/>
        <cdr:cNvSpPr txBox="1"/>
      </cdr:nvSpPr>
      <cdr:spPr>
        <a:xfrm xmlns:a="http://schemas.openxmlformats.org/drawingml/2006/main">
          <a:off x="2095500" y="295274"/>
          <a:ext cx="657226" cy="2952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MX" sz="1000" b="1">
              <a:latin typeface="Arial" pitchFamily="34" charset="0"/>
              <a:cs typeface="Arial" pitchFamily="34" charset="0"/>
            </a:rPr>
            <a:t>987,981</a:t>
          </a:r>
        </a:p>
      </cdr:txBody>
    </cdr:sp>
  </cdr:relSizeAnchor>
  <cdr:relSizeAnchor xmlns:cdr="http://schemas.openxmlformats.org/drawingml/2006/chartDrawing">
    <cdr:from>
      <cdr:x>0.19055</cdr:x>
      <cdr:y>0.16456</cdr:y>
    </cdr:from>
    <cdr:to>
      <cdr:x>0.29099</cdr:x>
      <cdr:y>0.22785</cdr:y>
    </cdr:to>
    <cdr:sp macro="" textlink="">
      <cdr:nvSpPr>
        <cdr:cNvPr id="8" name="1 CuadroTexto"/>
        <cdr:cNvSpPr txBox="1"/>
      </cdr:nvSpPr>
      <cdr:spPr>
        <a:xfrm xmlns:a="http://schemas.openxmlformats.org/drawingml/2006/main">
          <a:off x="1228725" y="742950"/>
          <a:ext cx="647701" cy="2857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MX" sz="1000" b="1">
              <a:latin typeface="Arial" pitchFamily="34" charset="0"/>
              <a:cs typeface="Arial" pitchFamily="34" charset="0"/>
            </a:rPr>
            <a:t>822,229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3"/>
            <a:ext cx="3038475" cy="279272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t" anchorCtr="0" compatLnSpc="1">
            <a:prstTxWarp prst="textNoShape">
              <a:avLst/>
            </a:prstTxWarp>
            <a:spAutoFit/>
            <a:flatTx/>
          </a:bodyPr>
          <a:lstStyle>
            <a:lvl1pPr defTabSz="930714">
              <a:defRPr sz="1200">
                <a:latin typeface="Microsoft Sans Serif" pitchFamily="34" charset="0"/>
              </a:defRPr>
            </a:lvl1pPr>
          </a:lstStyle>
          <a:p>
            <a:endParaRPr lang="es-ES_tradnl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8" y="3"/>
            <a:ext cx="3038475" cy="279272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t" anchorCtr="0" compatLnSpc="1">
            <a:prstTxWarp prst="textNoShape">
              <a:avLst/>
            </a:prstTxWarp>
            <a:spAutoFit/>
            <a:flatTx/>
          </a:bodyPr>
          <a:lstStyle>
            <a:lvl1pPr algn="r" defTabSz="930714">
              <a:defRPr sz="1200">
                <a:latin typeface="Microsoft Sans Serif" pitchFamily="34" charset="0"/>
              </a:defRPr>
            </a:lvl1pPr>
          </a:lstStyle>
          <a:p>
            <a:endParaRPr lang="es-ES_tradnl"/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4" y="9013826"/>
            <a:ext cx="3038475" cy="279272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b" anchorCtr="0" compatLnSpc="1">
            <a:prstTxWarp prst="textNoShape">
              <a:avLst/>
            </a:prstTxWarp>
            <a:spAutoFit/>
            <a:flatTx/>
          </a:bodyPr>
          <a:lstStyle>
            <a:lvl1pPr defTabSz="930714">
              <a:defRPr sz="1200">
                <a:latin typeface="Microsoft Sans Serif" pitchFamily="34" charset="0"/>
              </a:defRPr>
            </a:lvl1pPr>
          </a:lstStyle>
          <a:p>
            <a:endParaRPr lang="es-ES_tradnl"/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8" y="9013826"/>
            <a:ext cx="3038475" cy="279272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b" anchorCtr="0" compatLnSpc="1">
            <a:prstTxWarp prst="textNoShape">
              <a:avLst/>
            </a:prstTxWarp>
            <a:spAutoFit/>
            <a:flatTx/>
          </a:bodyPr>
          <a:lstStyle>
            <a:lvl1pPr algn="r" defTabSz="930714">
              <a:defRPr sz="1200">
                <a:latin typeface="Microsoft Sans Serif" pitchFamily="34" charset="0"/>
              </a:defRPr>
            </a:lvl1pPr>
          </a:lstStyle>
          <a:p>
            <a:fld id="{51F2A92B-914F-4046-8FCE-41606387A7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3"/>
            <a:ext cx="3038475" cy="279272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t" anchorCtr="0" compatLnSpc="1">
            <a:prstTxWarp prst="textNoShape">
              <a:avLst/>
            </a:prstTxWarp>
            <a:spAutoFit/>
            <a:flatTx/>
          </a:bodyPr>
          <a:lstStyle>
            <a:lvl1pPr defTabSz="930714">
              <a:defRPr sz="1200">
                <a:latin typeface="Microsoft Sans Serif" pitchFamily="34" charset="0"/>
              </a:defRPr>
            </a:lvl1pPr>
          </a:lstStyle>
          <a:p>
            <a:endParaRPr lang="es-ES_tradnl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8" y="3"/>
            <a:ext cx="3038475" cy="279272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t" anchorCtr="0" compatLnSpc="1">
            <a:prstTxWarp prst="textNoShape">
              <a:avLst/>
            </a:prstTxWarp>
            <a:spAutoFit/>
            <a:flatTx/>
          </a:bodyPr>
          <a:lstStyle>
            <a:lvl1pPr algn="r" defTabSz="930714">
              <a:defRPr sz="1200">
                <a:latin typeface="Microsoft Sans Serif" pitchFamily="34" charset="0"/>
              </a:defRPr>
            </a:lvl1pPr>
          </a:lstStyle>
          <a:p>
            <a:endParaRPr lang="es-ES_tradnl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0150" y="688975"/>
            <a:ext cx="4611688" cy="34591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90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4" y="4452941"/>
            <a:ext cx="5143499" cy="1246218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t" anchorCtr="0" compatLnSpc="1">
            <a:prstTxWarp prst="textNoShape">
              <a:avLst/>
            </a:prstTxWarp>
            <a:spAutoFit/>
            <a:flatTx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4" y="9013826"/>
            <a:ext cx="3038475" cy="279272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b" anchorCtr="0" compatLnSpc="1">
            <a:prstTxWarp prst="textNoShape">
              <a:avLst/>
            </a:prstTxWarp>
            <a:spAutoFit/>
            <a:flatTx/>
          </a:bodyPr>
          <a:lstStyle>
            <a:lvl1pPr defTabSz="930714">
              <a:defRPr sz="1200">
                <a:latin typeface="Microsoft Sans Serif" pitchFamily="34" charset="0"/>
              </a:defRPr>
            </a:lvl1pPr>
          </a:lstStyle>
          <a:p>
            <a:endParaRPr lang="es-ES_tradnl"/>
          </a:p>
        </p:txBody>
      </p:sp>
      <p:sp>
        <p:nvSpPr>
          <p:cNvPr id="890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8" y="9013826"/>
            <a:ext cx="3038475" cy="279272"/>
          </a:xfrm>
          <a:prstGeom prst="rect">
            <a:avLst/>
          </a:prstGeom>
          <a:noFill/>
          <a:ln w="14288">
            <a:noFill/>
            <a:miter lim="800000"/>
            <a:headEnd/>
            <a:tailEnd/>
          </a:ln>
          <a:effectLst/>
        </p:spPr>
        <p:txBody>
          <a:bodyPr vert="horz" wrap="square" lIns="93137" tIns="46569" rIns="93137" bIns="46569" numCol="1" anchor="b" anchorCtr="0" compatLnSpc="1">
            <a:prstTxWarp prst="textNoShape">
              <a:avLst/>
            </a:prstTxWarp>
            <a:spAutoFit/>
            <a:flatTx/>
          </a:bodyPr>
          <a:lstStyle>
            <a:lvl1pPr algn="r" defTabSz="930714">
              <a:defRPr sz="1200">
                <a:latin typeface="Microsoft Sans Serif" pitchFamily="34" charset="0"/>
              </a:defRPr>
            </a:lvl1pPr>
          </a:lstStyle>
          <a:p>
            <a:fld id="{1472557A-E092-4010-9C99-BAEBFB18FD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8FAF46-94E1-4763-ACF3-D69C07A769B1}" type="slidenum">
              <a:rPr lang="es-ES_tradnl"/>
              <a:pPr/>
              <a:t>1</a:t>
            </a:fld>
            <a:endParaRPr lang="es-ES_tradnl"/>
          </a:p>
        </p:txBody>
      </p:sp>
      <p:sp>
        <p:nvSpPr>
          <p:cNvPr id="71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00150" y="690563"/>
            <a:ext cx="4608513" cy="3455987"/>
          </a:xfrm>
          <a:ln/>
        </p:spPr>
      </p:sp>
      <p:sp>
        <p:nvSpPr>
          <p:cNvPr id="71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0CB2FD-DFB4-458B-87D3-4805D131519A}" type="slidenum">
              <a:rPr lang="es-ES_tradnl"/>
              <a:pPr/>
              <a:t>2</a:t>
            </a:fld>
            <a:endParaRPr lang="es-ES_tradnl"/>
          </a:p>
        </p:txBody>
      </p:sp>
      <p:sp>
        <p:nvSpPr>
          <p:cNvPr id="234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ED5893-F620-453D-9A6E-59B051737E0D}" type="slidenum">
              <a:rPr lang="es-ES_tradnl"/>
              <a:pPr/>
              <a:t>3</a:t>
            </a:fld>
            <a:endParaRPr lang="es-ES_tradnl"/>
          </a:p>
        </p:txBody>
      </p:sp>
      <p:sp>
        <p:nvSpPr>
          <p:cNvPr id="398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8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04C821-75BE-4FFF-9A35-DC0E844C6DA1}" type="slidenum">
              <a:rPr lang="es-ES_tradnl"/>
              <a:pPr/>
              <a:t>4</a:t>
            </a:fld>
            <a:endParaRPr lang="es-ES_tradnl"/>
          </a:p>
        </p:txBody>
      </p:sp>
      <p:sp>
        <p:nvSpPr>
          <p:cNvPr id="75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C2B131-2E44-484D-92FF-B329AB889C1B}" type="slidenum">
              <a:rPr lang="es-ES_tradnl"/>
              <a:pPr/>
              <a:t>5</a:t>
            </a:fld>
            <a:endParaRPr lang="es-ES_tradnl"/>
          </a:p>
        </p:txBody>
      </p:sp>
      <p:sp>
        <p:nvSpPr>
          <p:cNvPr id="72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DCF338-B8B9-4C45-826C-17C25682BE8C}" type="slidenum">
              <a:rPr lang="es-ES_tradnl"/>
              <a:pPr/>
              <a:t>6</a:t>
            </a:fld>
            <a:endParaRPr lang="es-ES_tradnl"/>
          </a:p>
        </p:txBody>
      </p:sp>
      <p:sp>
        <p:nvSpPr>
          <p:cNvPr id="424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4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655DE2-3407-41E4-9196-76BA9FBE85D2}" type="slidenum">
              <a:rPr lang="es-ES_tradnl"/>
              <a:pPr/>
              <a:t>7</a:t>
            </a:fld>
            <a:endParaRPr lang="es-ES_tradnl"/>
          </a:p>
        </p:txBody>
      </p:sp>
      <p:sp>
        <p:nvSpPr>
          <p:cNvPr id="76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11A415-5CFD-4F5C-9911-1DFB688CDD19}" type="slidenum">
              <a:rPr lang="es-ES_tradnl"/>
              <a:pPr/>
              <a:t>8</a:t>
            </a:fld>
            <a:endParaRPr lang="es-ES_tradnl"/>
          </a:p>
        </p:txBody>
      </p:sp>
      <p:sp>
        <p:nvSpPr>
          <p:cNvPr id="87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8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DF668D-AEE4-4343-B817-5FC2CDB3DA99}" type="slidenum">
              <a:rPr lang="es-ES_tradnl"/>
              <a:pPr/>
              <a:t>9</a:t>
            </a:fld>
            <a:endParaRPr lang="es-ES_tradnl"/>
          </a:p>
        </p:txBody>
      </p:sp>
      <p:sp>
        <p:nvSpPr>
          <p:cNvPr id="879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F68A41-6FC9-4903-B345-FFA614E78266}" type="slidenum">
              <a:rPr lang="es-ES_tradnl"/>
              <a:pPr/>
              <a:t>10</a:t>
            </a:fld>
            <a:endParaRPr lang="es-ES_tradnl"/>
          </a:p>
        </p:txBody>
      </p:sp>
      <p:sp>
        <p:nvSpPr>
          <p:cNvPr id="76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71926E-4EB3-4840-AD64-F49DC67218FD}" type="slidenum">
              <a:rPr lang="es-ES_tradnl"/>
              <a:pPr/>
              <a:t>11</a:t>
            </a:fld>
            <a:endParaRPr lang="es-ES_tradnl"/>
          </a:p>
        </p:txBody>
      </p:sp>
      <p:sp>
        <p:nvSpPr>
          <p:cNvPr id="541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00150" y="688975"/>
            <a:ext cx="4611688" cy="34591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16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3454" y="4452944"/>
            <a:ext cx="5143499" cy="28159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3137" tIns="46569" rIns="93137" bIns="46569"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543E7E-E2C0-483D-8EA9-3623169E1CDF}" type="slidenum">
              <a:rPr lang="es-ES_tradnl"/>
              <a:pPr/>
              <a:t>12</a:t>
            </a:fld>
            <a:endParaRPr lang="es-ES_tradnl"/>
          </a:p>
        </p:txBody>
      </p:sp>
      <p:sp>
        <p:nvSpPr>
          <p:cNvPr id="406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462690-755C-4941-A479-C3C6368072DB}" type="slidenum">
              <a:rPr lang="es-ES_tradnl"/>
              <a:pPr/>
              <a:t>13</a:t>
            </a:fld>
            <a:endParaRPr lang="es-ES_tradnl"/>
          </a:p>
        </p:txBody>
      </p:sp>
      <p:sp>
        <p:nvSpPr>
          <p:cNvPr id="77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6FEDE8-30DE-4C33-9903-34AA5460418A}" type="slidenum">
              <a:rPr lang="es-ES_tradnl"/>
              <a:pPr/>
              <a:t>14</a:t>
            </a:fld>
            <a:endParaRPr lang="es-ES_tradnl"/>
          </a:p>
        </p:txBody>
      </p:sp>
      <p:sp>
        <p:nvSpPr>
          <p:cNvPr id="79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0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3B47E4-3B1D-4907-8C03-B8ADFBA18435}" type="slidenum">
              <a:rPr lang="es-ES_tradnl"/>
              <a:pPr/>
              <a:t>15</a:t>
            </a:fld>
            <a:endParaRPr lang="es-ES_tradnl"/>
          </a:p>
        </p:txBody>
      </p:sp>
      <p:sp>
        <p:nvSpPr>
          <p:cNvPr id="77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01E766-DC89-4E26-9457-69D0AF960EEA}" type="slidenum">
              <a:rPr lang="es-MX" smtClean="0"/>
              <a:pPr/>
              <a:t>16</a:t>
            </a:fld>
            <a:endParaRPr lang="es-MX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7F5B1C-1DDA-4211-B8F6-74B38CBDDCEF}" type="slidenum">
              <a:rPr lang="es-ES_tradnl"/>
              <a:pPr/>
              <a:t>18</a:t>
            </a:fld>
            <a:endParaRPr lang="es-ES_tradnl"/>
          </a:p>
        </p:txBody>
      </p:sp>
      <p:sp>
        <p:nvSpPr>
          <p:cNvPr id="78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6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B5F774-2740-4B45-87E0-DD34B2F7ABCC}" type="slidenum">
              <a:rPr lang="es-ES_tradnl"/>
              <a:pPr/>
              <a:t>19</a:t>
            </a:fld>
            <a:endParaRPr lang="es-ES_tradnl"/>
          </a:p>
        </p:txBody>
      </p:sp>
      <p:sp>
        <p:nvSpPr>
          <p:cNvPr id="78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3DA669-627D-474A-9931-083A58FF227A}" type="slidenum">
              <a:rPr lang="es-ES_tradnl"/>
              <a:pPr/>
              <a:t>20</a:t>
            </a:fld>
            <a:endParaRPr lang="es-ES_tradnl"/>
          </a:p>
        </p:txBody>
      </p:sp>
      <p:sp>
        <p:nvSpPr>
          <p:cNvPr id="792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224BE3-28DF-4991-ABB2-0B26E7634495}" type="slidenum">
              <a:rPr lang="es-ES_tradnl"/>
              <a:pPr/>
              <a:t>23</a:t>
            </a:fld>
            <a:endParaRPr lang="es-ES_tradnl"/>
          </a:p>
        </p:txBody>
      </p:sp>
      <p:sp>
        <p:nvSpPr>
          <p:cNvPr id="79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224BE3-28DF-4991-ABB2-0B26E7634495}" type="slidenum">
              <a:rPr lang="es-ES_tradnl"/>
              <a:pPr/>
              <a:t>25</a:t>
            </a:fld>
            <a:endParaRPr lang="es-ES_tradnl"/>
          </a:p>
        </p:txBody>
      </p:sp>
      <p:sp>
        <p:nvSpPr>
          <p:cNvPr id="79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1686C4-F596-492C-97C2-02A77C707042}" type="slidenum">
              <a:rPr lang="es-ES_tradnl"/>
              <a:pPr/>
              <a:t>26</a:t>
            </a:fld>
            <a:endParaRPr lang="es-ES_tradnl"/>
          </a:p>
        </p:txBody>
      </p:sp>
      <p:sp>
        <p:nvSpPr>
          <p:cNvPr id="64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A66691-F656-45DC-8BD8-D4EF37C10D62}" type="slidenum">
              <a:rPr lang="es-ES_tradnl"/>
              <a:pPr/>
              <a:t>27</a:t>
            </a:fld>
            <a:endParaRPr lang="es-ES_tradnl"/>
          </a:p>
        </p:txBody>
      </p:sp>
      <p:sp>
        <p:nvSpPr>
          <p:cNvPr id="64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63ACDD-2BEF-4A64-8ADA-18CD50B1CFDE}" type="slidenum">
              <a:rPr lang="es-ES_tradnl"/>
              <a:pPr/>
              <a:t>28</a:t>
            </a:fld>
            <a:endParaRPr lang="es-ES_tradnl"/>
          </a:p>
        </p:txBody>
      </p:sp>
      <p:sp>
        <p:nvSpPr>
          <p:cNvPr id="87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6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DB0CF3-22E1-4F7D-AFE7-03DE4DB182D4}" type="slidenum">
              <a:rPr lang="es-ES_tradnl"/>
              <a:pPr/>
              <a:t>29</a:t>
            </a:fld>
            <a:endParaRPr lang="es-ES_tradnl"/>
          </a:p>
        </p:txBody>
      </p:sp>
      <p:sp>
        <p:nvSpPr>
          <p:cNvPr id="64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5A813A-B8B3-4A55-905C-167D8AD2BF52}" type="slidenum">
              <a:rPr lang="es-ES_tradnl"/>
              <a:pPr/>
              <a:t>30</a:t>
            </a:fld>
            <a:endParaRPr lang="es-ES_tradnl"/>
          </a:p>
        </p:txBody>
      </p:sp>
      <p:sp>
        <p:nvSpPr>
          <p:cNvPr id="64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F8D143-9708-4A0C-92B5-0ED3F65D4C05}" type="slidenum">
              <a:rPr lang="es-ES_tradnl"/>
              <a:pPr/>
              <a:t>31</a:t>
            </a:fld>
            <a:endParaRPr lang="es-ES_tradnl"/>
          </a:p>
        </p:txBody>
      </p:sp>
      <p:sp>
        <p:nvSpPr>
          <p:cNvPr id="872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DB0CF3-22E1-4F7D-AFE7-03DE4DB182D4}" type="slidenum">
              <a:rPr lang="es-ES_tradnl"/>
              <a:pPr/>
              <a:t>32</a:t>
            </a:fld>
            <a:endParaRPr lang="es-ES_tradnl"/>
          </a:p>
        </p:txBody>
      </p:sp>
      <p:sp>
        <p:nvSpPr>
          <p:cNvPr id="64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665DF5-C3D1-4CC1-8D5A-C84F1C8168B0}" type="slidenum">
              <a:rPr lang="es-ES_tradnl"/>
              <a:pPr/>
              <a:t>33</a:t>
            </a:fld>
            <a:endParaRPr lang="es-ES_tradnl"/>
          </a:p>
        </p:txBody>
      </p:sp>
      <p:sp>
        <p:nvSpPr>
          <p:cNvPr id="76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22D20D-052D-4E41-A73F-660B670EC055}" type="slidenum">
              <a:rPr lang="es-ES_tradnl"/>
              <a:pPr/>
              <a:t>34</a:t>
            </a:fld>
            <a:endParaRPr lang="es-ES_tradnl"/>
          </a:p>
        </p:txBody>
      </p:sp>
      <p:sp>
        <p:nvSpPr>
          <p:cNvPr id="73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00150" y="690563"/>
            <a:ext cx="4608513" cy="3455987"/>
          </a:xfrm>
          <a:ln/>
        </p:spPr>
      </p:sp>
      <p:sp>
        <p:nvSpPr>
          <p:cNvPr id="73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92532C-C704-48A5-B3AA-A4C25A5CE819}" type="slidenum">
              <a:rPr lang="es-ES_tradnl"/>
              <a:pPr/>
              <a:t>35</a:t>
            </a:fld>
            <a:endParaRPr lang="es-ES_tradnl"/>
          </a:p>
        </p:txBody>
      </p:sp>
      <p:sp>
        <p:nvSpPr>
          <p:cNvPr id="73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00150" y="690563"/>
            <a:ext cx="4608513" cy="3455987"/>
          </a:xfrm>
          <a:ln/>
        </p:spPr>
      </p:sp>
      <p:sp>
        <p:nvSpPr>
          <p:cNvPr id="73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0EE569-3D90-481B-9BD9-28D0D927797E}" type="slidenum">
              <a:rPr lang="es-ES_tradnl"/>
              <a:pPr/>
              <a:t>36</a:t>
            </a:fld>
            <a:endParaRPr lang="es-ES_tradnl"/>
          </a:p>
        </p:txBody>
      </p:sp>
      <p:sp>
        <p:nvSpPr>
          <p:cNvPr id="83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0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0"/>
            <a:ext cx="5143499" cy="279272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0213C3-28B2-48EC-BC83-3F27C6ED1E44}" type="slidenum">
              <a:rPr lang="es-ES_tradnl"/>
              <a:pPr/>
              <a:t>37</a:t>
            </a:fld>
            <a:endParaRPr lang="es-ES_tradnl"/>
          </a:p>
        </p:txBody>
      </p:sp>
      <p:sp>
        <p:nvSpPr>
          <p:cNvPr id="832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2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0"/>
            <a:ext cx="5143499" cy="279272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7FAC61-C91D-4919-9CE2-2A0AB2BF481D}" type="slidenum">
              <a:rPr lang="es-ES_tradnl"/>
              <a:pPr/>
              <a:t>38</a:t>
            </a:fld>
            <a:endParaRPr lang="es-ES_tradnl"/>
          </a:p>
        </p:txBody>
      </p:sp>
      <p:sp>
        <p:nvSpPr>
          <p:cNvPr id="84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8F440D-C8EC-432A-9CEA-E24EC8A1B5EB}" type="slidenum">
              <a:rPr lang="es-ES_tradnl"/>
              <a:pPr/>
              <a:t>39</a:t>
            </a:fld>
            <a:endParaRPr lang="es-ES_tradnl"/>
          </a:p>
        </p:txBody>
      </p:sp>
      <p:sp>
        <p:nvSpPr>
          <p:cNvPr id="85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51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2331A9-48AE-486B-9B28-15AB39812C88}" type="slidenum">
              <a:rPr lang="es-ES_tradnl"/>
              <a:pPr/>
              <a:t>40</a:t>
            </a:fld>
            <a:endParaRPr lang="es-ES_tradnl"/>
          </a:p>
        </p:txBody>
      </p:sp>
      <p:sp>
        <p:nvSpPr>
          <p:cNvPr id="85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54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8A4092-1FE9-4048-A659-2E628CBBD8C3}" type="slidenum">
              <a:rPr lang="es-ES_tradnl"/>
              <a:pPr/>
              <a:t>41</a:t>
            </a:fld>
            <a:endParaRPr lang="es-ES_tradnl"/>
          </a:p>
        </p:txBody>
      </p:sp>
      <p:sp>
        <p:nvSpPr>
          <p:cNvPr id="65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3BC859-C34A-45DE-BF0D-3AEACD2E24D8}" type="slidenum">
              <a:rPr lang="es-ES_tradnl"/>
              <a:pPr/>
              <a:t>42</a:t>
            </a:fld>
            <a:endParaRPr lang="es-ES_tradnl"/>
          </a:p>
        </p:txBody>
      </p:sp>
      <p:sp>
        <p:nvSpPr>
          <p:cNvPr id="66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815C9A-E8A7-4AAF-ACF5-5414CC02FED5}" type="slidenum">
              <a:rPr lang="es-ES_tradnl"/>
              <a:pPr/>
              <a:t>43</a:t>
            </a:fld>
            <a:endParaRPr lang="es-ES_tradnl"/>
          </a:p>
        </p:txBody>
      </p:sp>
      <p:sp>
        <p:nvSpPr>
          <p:cNvPr id="66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DCDDD9-B596-43DA-ADD4-18794047837B}" type="slidenum">
              <a:rPr lang="es-ES_tradnl"/>
              <a:pPr/>
              <a:t>44</a:t>
            </a:fld>
            <a:endParaRPr lang="es-ES_tradnl"/>
          </a:p>
        </p:txBody>
      </p:sp>
      <p:sp>
        <p:nvSpPr>
          <p:cNvPr id="66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130E44-5E40-4ECF-812B-0471D2822526}" type="slidenum">
              <a:rPr lang="es-ES_tradnl"/>
              <a:pPr/>
              <a:t>46</a:t>
            </a:fld>
            <a:endParaRPr lang="es-ES_tradnl"/>
          </a:p>
        </p:txBody>
      </p:sp>
      <p:sp>
        <p:nvSpPr>
          <p:cNvPr id="66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91F93A-0BFC-40B9-885B-4FAB8342C904}" type="slidenum">
              <a:rPr lang="es-ES_tradnl"/>
              <a:pPr/>
              <a:t>47</a:t>
            </a:fld>
            <a:endParaRPr lang="es-ES_tradnl"/>
          </a:p>
        </p:txBody>
      </p:sp>
      <p:sp>
        <p:nvSpPr>
          <p:cNvPr id="66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666581-3419-42A5-AFAF-AC1F96E20C0D}" type="slidenum">
              <a:rPr lang="es-ES_tradnl"/>
              <a:pPr/>
              <a:t>49</a:t>
            </a:fld>
            <a:endParaRPr lang="es-ES_tradnl"/>
          </a:p>
        </p:txBody>
      </p:sp>
      <p:sp>
        <p:nvSpPr>
          <p:cNvPr id="76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666581-3419-42A5-AFAF-AC1F96E20C0D}" type="slidenum">
              <a:rPr lang="es-ES_tradnl"/>
              <a:pPr/>
              <a:t>50</a:t>
            </a:fld>
            <a:endParaRPr lang="es-ES_tradnl"/>
          </a:p>
        </p:txBody>
      </p:sp>
      <p:sp>
        <p:nvSpPr>
          <p:cNvPr id="76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9D92D4-2F80-482F-9154-FC699A5C5B33}" type="slidenum">
              <a:rPr lang="es-ES_tradnl"/>
              <a:pPr fontAlgn="base">
                <a:spcBef>
                  <a:spcPct val="0"/>
                </a:spcBef>
                <a:spcAft>
                  <a:spcPct val="0"/>
                </a:spcAft>
              </a:pPr>
              <a:t>51</a:t>
            </a:fld>
            <a:endParaRPr lang="es-ES_tradnl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3098" y="4452912"/>
            <a:ext cx="5144206" cy="278713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MX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CC4C5C-A19A-4E0C-92A0-5DDCE12F9691}" type="slidenum">
              <a:rPr lang="es-ES_tradnl"/>
              <a:pPr/>
              <a:t>52</a:t>
            </a:fld>
            <a:endParaRPr lang="es-ES_tradnl"/>
          </a:p>
        </p:txBody>
      </p:sp>
      <p:sp>
        <p:nvSpPr>
          <p:cNvPr id="68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7A680C-3D19-4E64-A61F-B42422F4AD84}" type="slidenum">
              <a:rPr lang="es-ES_tradnl"/>
              <a:pPr/>
              <a:t>53</a:t>
            </a:fld>
            <a:endParaRPr lang="es-ES_tradnl"/>
          </a:p>
        </p:txBody>
      </p:sp>
      <p:sp>
        <p:nvSpPr>
          <p:cNvPr id="74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14ADD3-4013-44D8-8AFE-B53C2BDC1C76}" type="slidenum">
              <a:rPr lang="es-ES_tradnl"/>
              <a:pPr/>
              <a:t>54</a:t>
            </a:fld>
            <a:endParaRPr lang="es-ES_tradnl"/>
          </a:p>
        </p:txBody>
      </p:sp>
      <p:sp>
        <p:nvSpPr>
          <p:cNvPr id="68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FAFDE9-8295-4569-BDFE-84B4DCB37361}" type="slidenum">
              <a:rPr lang="es-ES_tradnl"/>
              <a:pPr/>
              <a:t>55</a:t>
            </a:fld>
            <a:endParaRPr lang="es-ES_tradnl"/>
          </a:p>
        </p:txBody>
      </p:sp>
      <p:sp>
        <p:nvSpPr>
          <p:cNvPr id="68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F9C428-3E92-4FE5-8648-9250DF2EE0AA}" type="slidenum">
              <a:rPr lang="es-ES_tradnl"/>
              <a:pPr/>
              <a:t>56</a:t>
            </a:fld>
            <a:endParaRPr lang="es-ES_tradnl"/>
          </a:p>
        </p:txBody>
      </p:sp>
      <p:sp>
        <p:nvSpPr>
          <p:cNvPr id="74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8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E556E6-D424-4E5D-8ABB-C9282E59317A}" type="slidenum">
              <a:rPr lang="es-ES_tradnl"/>
              <a:pPr/>
              <a:t>57</a:t>
            </a:fld>
            <a:endParaRPr lang="es-ES_tradnl"/>
          </a:p>
        </p:txBody>
      </p:sp>
      <p:sp>
        <p:nvSpPr>
          <p:cNvPr id="75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B7892D-D091-4CE5-81BF-2E1E26351A2C}" type="slidenum">
              <a:rPr lang="es-ES_tradnl"/>
              <a:pPr/>
              <a:t>69</a:t>
            </a:fld>
            <a:endParaRPr lang="es-ES_tradnl"/>
          </a:p>
        </p:txBody>
      </p:sp>
      <p:sp>
        <p:nvSpPr>
          <p:cNvPr id="66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B1A441-B33F-4961-8032-C973ED09A935}" type="slidenum">
              <a:rPr lang="es-ES_tradnl"/>
              <a:pPr/>
              <a:t>70</a:t>
            </a:fld>
            <a:endParaRPr lang="es-ES_tradnl"/>
          </a:p>
        </p:txBody>
      </p:sp>
      <p:sp>
        <p:nvSpPr>
          <p:cNvPr id="884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4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3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D34618-2CC4-4218-A34C-73B6EEF2B878}" type="slidenum">
              <a:rPr lang="es-ES_tradnl"/>
              <a:pPr/>
              <a:t>71</a:t>
            </a:fld>
            <a:endParaRPr lang="es-ES_tradnl"/>
          </a:p>
        </p:txBody>
      </p:sp>
      <p:sp>
        <p:nvSpPr>
          <p:cNvPr id="816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43" y="4452941"/>
            <a:ext cx="5140325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DDDB8F-C244-4A9B-B4F6-FB57B39680C8}" type="slidenum">
              <a:rPr lang="es-ES_tradnl"/>
              <a:pPr/>
              <a:t>72</a:t>
            </a:fld>
            <a:endParaRPr lang="es-ES_tradnl"/>
          </a:p>
        </p:txBody>
      </p:sp>
      <p:sp>
        <p:nvSpPr>
          <p:cNvPr id="81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43" y="4452941"/>
            <a:ext cx="5140325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77F17F-C6C6-4550-BAE6-610F7BF8118A}" type="slidenum">
              <a:rPr lang="es-ES_tradnl"/>
              <a:pPr/>
              <a:t>73</a:t>
            </a:fld>
            <a:endParaRPr lang="es-ES_tradnl"/>
          </a:p>
        </p:txBody>
      </p:sp>
      <p:sp>
        <p:nvSpPr>
          <p:cNvPr id="885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5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2"/>
            <a:ext cx="5143499" cy="281592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32E1CB-728E-418E-AD5F-E4BAE7F14565}" type="slidenum">
              <a:rPr lang="es-ES_tradnl"/>
              <a:pPr/>
              <a:t>74</a:t>
            </a:fld>
            <a:endParaRPr lang="es-ES_tradnl"/>
          </a:p>
        </p:txBody>
      </p:sp>
      <p:sp>
        <p:nvSpPr>
          <p:cNvPr id="886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6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2"/>
            <a:ext cx="5143499" cy="281592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B1FBB7-26E5-4FF2-B8D8-19232B12E0F5}" type="slidenum">
              <a:rPr lang="es-ES_tradnl"/>
              <a:pPr/>
              <a:t>75</a:t>
            </a:fld>
            <a:endParaRPr lang="es-ES_tradnl"/>
          </a:p>
        </p:txBody>
      </p:sp>
      <p:sp>
        <p:nvSpPr>
          <p:cNvPr id="887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7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2"/>
            <a:ext cx="5143499" cy="281592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F56B0A-0BF3-4FAA-97C0-70725BC79D4C}" type="slidenum">
              <a:rPr lang="es-ES_tradnl"/>
              <a:pPr/>
              <a:t>76</a:t>
            </a:fld>
            <a:endParaRPr lang="es-ES_tradnl"/>
          </a:p>
        </p:txBody>
      </p:sp>
      <p:sp>
        <p:nvSpPr>
          <p:cNvPr id="888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8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4" y="4452942"/>
            <a:ext cx="5143499" cy="281592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C6BC35-CB06-46BF-A79A-A648259832C4}" type="slidenum">
              <a:rPr lang="es-ES_tradnl"/>
              <a:pPr/>
              <a:t>77</a:t>
            </a:fld>
            <a:endParaRPr lang="es-ES_tradnl"/>
          </a:p>
        </p:txBody>
      </p:sp>
      <p:sp>
        <p:nvSpPr>
          <p:cNvPr id="86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3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43" y="4452941"/>
            <a:ext cx="5140325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F30C23-6D8E-44A2-AF14-9E5A45437510}" type="slidenum">
              <a:rPr lang="es-ES_tradnl"/>
              <a:pPr/>
              <a:t>78</a:t>
            </a:fld>
            <a:endParaRPr lang="es-ES_tradnl"/>
          </a:p>
        </p:txBody>
      </p:sp>
      <p:sp>
        <p:nvSpPr>
          <p:cNvPr id="824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43" y="4452941"/>
            <a:ext cx="5140325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56EE42-9A8C-4E61-B0ED-F7AF4FCC9465}" type="slidenum">
              <a:rPr lang="es-ES_tradnl"/>
              <a:pPr/>
              <a:t>79</a:t>
            </a:fld>
            <a:endParaRPr lang="es-ES_tradnl"/>
          </a:p>
        </p:txBody>
      </p:sp>
      <p:sp>
        <p:nvSpPr>
          <p:cNvPr id="608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8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5" y="4452944"/>
            <a:ext cx="5143499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9658BF-2FDA-4A6E-B9A3-2E9357C8F4B6}" type="slidenum">
              <a:rPr lang="es-ES_tradnl"/>
              <a:pPr/>
              <a:t>80</a:t>
            </a:fld>
            <a:endParaRPr lang="es-ES_tradnl"/>
          </a:p>
        </p:txBody>
      </p:sp>
      <p:sp>
        <p:nvSpPr>
          <p:cNvPr id="865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5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43" y="4452941"/>
            <a:ext cx="5140325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0276B7-FC93-4DA9-A6EC-1ED01F9B84A4}" type="slidenum">
              <a:rPr lang="es-ES_tradnl"/>
              <a:pPr/>
              <a:t>81</a:t>
            </a:fld>
            <a:endParaRPr lang="es-ES_tradnl"/>
          </a:p>
        </p:txBody>
      </p:sp>
      <p:sp>
        <p:nvSpPr>
          <p:cNvPr id="826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6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43" y="4452941"/>
            <a:ext cx="5140325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7CFEFF-7A8A-4615-97CE-1F4D293A901E}" type="slidenum">
              <a:rPr lang="es-ES_tradnl"/>
              <a:pPr/>
              <a:t>82</a:t>
            </a:fld>
            <a:endParaRPr lang="es-ES_tradnl"/>
          </a:p>
        </p:txBody>
      </p:sp>
      <p:sp>
        <p:nvSpPr>
          <p:cNvPr id="867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7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43" y="4452941"/>
            <a:ext cx="5140325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70BE40-6955-4FD8-8556-4607EC02C347}" type="slidenum">
              <a:rPr lang="es-ES_tradnl"/>
              <a:pPr/>
              <a:t>83</a:t>
            </a:fld>
            <a:endParaRPr lang="es-ES_tradnl"/>
          </a:p>
        </p:txBody>
      </p:sp>
      <p:sp>
        <p:nvSpPr>
          <p:cNvPr id="828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43" y="4452941"/>
            <a:ext cx="5140325" cy="281591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6B9DF6-88AB-4400-9C9F-B6E5887646A0}" type="slidenum">
              <a:rPr lang="es-ES_tradnl" smtClean="0">
                <a:latin typeface="Arial" pitchFamily="34" charset="0"/>
              </a:rPr>
              <a:pPr/>
              <a:t>84</a:t>
            </a:fld>
            <a:endParaRPr lang="es-ES_tradnl" smtClean="0">
              <a:latin typeface="Arial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9513" y="696913"/>
            <a:ext cx="4651375" cy="3487737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040" y="4416427"/>
            <a:ext cx="5608320" cy="279400"/>
          </a:xfrm>
          <a:noFill/>
          <a:ln/>
        </p:spPr>
        <p:txBody>
          <a:bodyPr/>
          <a:lstStyle/>
          <a:p>
            <a:endParaRPr lang="es-MX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2F13BE-A1D8-4A7A-9EED-810004E46E29}" type="slidenum">
              <a:rPr lang="es-ES_tradnl" smtClean="0">
                <a:latin typeface="Arial" pitchFamily="34" charset="0"/>
              </a:rPr>
              <a:pPr/>
              <a:t>85</a:t>
            </a:fld>
            <a:endParaRPr lang="es-ES_tradnl" smtClean="0">
              <a:latin typeface="Arial" pitchFamily="34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098" y="4452940"/>
            <a:ext cx="5144206" cy="281591"/>
          </a:xfrm>
          <a:noFill/>
          <a:ln/>
        </p:spPr>
        <p:txBody>
          <a:bodyPr/>
          <a:lstStyle/>
          <a:p>
            <a:endParaRPr lang="es-MX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6CAB07-6992-404D-85F4-BBB84CD69C1E}" type="slidenum">
              <a:rPr lang="es-ES_tradnl" smtClean="0">
                <a:latin typeface="Arial" pitchFamily="34" charset="0"/>
              </a:rPr>
              <a:pPr/>
              <a:t>86</a:t>
            </a:fld>
            <a:endParaRPr lang="es-ES_tradnl" smtClean="0">
              <a:latin typeface="Arial" pitchFamily="34" charset="0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098" y="4452940"/>
            <a:ext cx="5144206" cy="281591"/>
          </a:xfrm>
          <a:noFill/>
          <a:ln/>
        </p:spPr>
        <p:txBody>
          <a:bodyPr/>
          <a:lstStyle/>
          <a:p>
            <a:endParaRPr lang="es-MX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183C6D-9627-4347-A684-0AB60DBC5EA1}" type="slidenum">
              <a:rPr lang="es-ES_tradnl"/>
              <a:pPr/>
              <a:t>87</a:t>
            </a:fld>
            <a:endParaRPr lang="es-ES_tradnl"/>
          </a:p>
        </p:txBody>
      </p:sp>
      <p:sp>
        <p:nvSpPr>
          <p:cNvPr id="547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00150" y="688975"/>
            <a:ext cx="4611688" cy="34591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7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3454" y="4452944"/>
            <a:ext cx="5143499" cy="28159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3137" tIns="46569" rIns="93137" bIns="46569"/>
          <a:lstStyle/>
          <a:p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83C16-0D17-40C3-B864-7E876E2A68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9BE60B-E9B2-4160-BCC6-F8417827596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6CCE18-DEAE-4567-8BE7-3675CFC2E48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710BA-D521-443A-9B00-52055DCBBE9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FC45A0-9452-4E12-A772-653AFE342A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A39FA-1310-420A-9606-D67AFD3FE7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60347-51FA-42A4-927F-7885386B68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2DE9F-56D3-4D07-B9BD-7009B364E2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3750D-8D92-4DFF-B875-147DCE1597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3952B-C4EB-45EA-9ABD-2DFD75F292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84213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6F7BA36-B7D9-42F2-BFBD-F2B29A2831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ítulo y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gráfico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84213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E0029A2-0A1A-48F3-A2B6-A622C8F2C2F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4213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9C799ED4-9CA1-4C9A-84BD-171D60A960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11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wmf"/><Relationship Id="rId5" Type="http://schemas.openxmlformats.org/officeDocument/2006/relationships/slide" Target="slide4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3.wmf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wmf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Documento_de_Microsoft_Office_Word_97-20031.doc"/><Relationship Id="rId4" Type="http://schemas.openxmlformats.org/officeDocument/2006/relationships/image" Target="../media/image3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9.bin"/><Relationship Id="rId4" Type="http://schemas.openxmlformats.org/officeDocument/2006/relationships/image" Target="../media/image3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notesSlide" Target="../notesSlides/notesSlide25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4.bin"/><Relationship Id="rId4" Type="http://schemas.openxmlformats.org/officeDocument/2006/relationships/image" Target="../media/image3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notesSlide" Target="../notesSlides/notesSlide28.xml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3.wmf"/><Relationship Id="rId4" Type="http://schemas.openxmlformats.org/officeDocument/2006/relationships/image" Target="../media/image31.png"/><Relationship Id="rId9" Type="http://schemas.openxmlformats.org/officeDocument/2006/relationships/oleObject" Target="../embeddings/oleObject18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3.wmf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48.png"/><Relationship Id="rId3" Type="http://schemas.openxmlformats.org/officeDocument/2006/relationships/image" Target="../media/image37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notesSlide" Target="../notesSlides/notesSlide31.xml"/><Relationship Id="rId16" Type="http://schemas.openxmlformats.org/officeDocument/2006/relationships/image" Target="../media/image6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19" Type="http://schemas.openxmlformats.org/officeDocument/2006/relationships/image" Target="../media/image3.wmf"/><Relationship Id="rId4" Type="http://schemas.openxmlformats.org/officeDocument/2006/relationships/image" Target="../media/image49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Documento_de_Microsoft_Office_Word_97-20032.doc"/><Relationship Id="rId4" Type="http://schemas.openxmlformats.org/officeDocument/2006/relationships/image" Target="../media/image3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chart" Target="../charts/chart11.xml"/><Relationship Id="rId4" Type="http://schemas.openxmlformats.org/officeDocument/2006/relationships/image" Target="../media/image3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3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emf"/><Relationship Id="rId4" Type="http://schemas.openxmlformats.org/officeDocument/2006/relationships/image" Target="../media/image64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8.xml"/><Relationship Id="rId2" Type="http://schemas.openxmlformats.org/officeDocument/2006/relationships/slide" Target="slide47.xml"/><Relationship Id="rId1" Type="http://schemas.openxmlformats.org/officeDocument/2006/relationships/slideLayout" Target="../slideLayouts/slideLayout1.xml"/><Relationship Id="rId5" Type="http://schemas.openxmlformats.org/officeDocument/2006/relationships/slide" Target="slide50.xml"/><Relationship Id="rId4" Type="http://schemas.openxmlformats.org/officeDocument/2006/relationships/slide" Target="slide4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2.xml"/><Relationship Id="rId4" Type="http://schemas.openxmlformats.org/officeDocument/2006/relationships/slide" Target="slide4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chart" Target="../charts/chart13.xml"/><Relationship Id="rId4" Type="http://schemas.openxmlformats.org/officeDocument/2006/relationships/slide" Target="slide4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4.xml"/><Relationship Id="rId4" Type="http://schemas.openxmlformats.org/officeDocument/2006/relationships/slide" Target="slide4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5" Type="http://schemas.openxmlformats.org/officeDocument/2006/relationships/hyperlink" Target="http://www.inegi.org.mx/sistemas/reloj_cicloseco/default.aspx" TargetMode="External"/><Relationship Id="rId4" Type="http://schemas.openxmlformats.org/officeDocument/2006/relationships/hyperlink" Target="Lanza_Reloj1024.html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0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Indicadores%20de%20OyE%20Victor.xlsx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hyperlink" Target="http://www.inegi.gob.mx/" TargetMode="Externa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5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9.png"/><Relationship Id="rId4" Type="http://schemas.openxmlformats.org/officeDocument/2006/relationships/image" Target="../media/image3.wm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egi.org.mx/sistemas/bie/" TargetMode="External"/><Relationship Id="rId13" Type="http://schemas.openxmlformats.org/officeDocument/2006/relationships/hyperlink" Target="http://www.inegi.org.mx/est/default.asp?t=&amp;e=01&amp;c=119" TargetMode="External"/><Relationship Id="rId18" Type="http://schemas.openxmlformats.org/officeDocument/2006/relationships/hyperlink" Target="http://www.inegi.org.mx/inegi/contenidos/espanol/prensa/comunicados/secmabol.asp" TargetMode="External"/><Relationship Id="rId3" Type="http://schemas.openxmlformats.org/officeDocument/2006/relationships/image" Target="../media/image3.wmf"/><Relationship Id="rId21" Type="http://schemas.openxmlformats.org/officeDocument/2006/relationships/image" Target="../media/image85.png"/><Relationship Id="rId7" Type="http://schemas.openxmlformats.org/officeDocument/2006/relationships/hyperlink" Target="http://www.inegi.org.mx/inegi/contenidos/espanhttp:/www.inegi.org.mx/inegi/contenidos/espanol/prensa/Boletines/Boletin/Comunicados/PIB%20a%20precios%20constantes/2010/noviembre/cuadro.xls" TargetMode="External"/><Relationship Id="rId12" Type="http://schemas.openxmlformats.org/officeDocument/2006/relationships/hyperlink" Target="http://www.inegi.org.mx/est/default.asp?c=119" TargetMode="External"/><Relationship Id="rId17" Type="http://schemas.openxmlformats.org/officeDocument/2006/relationships/image" Target="../media/image84.png"/><Relationship Id="rId25" Type="http://schemas.openxmlformats.org/officeDocument/2006/relationships/image" Target="../media/image86.png"/><Relationship Id="rId2" Type="http://schemas.openxmlformats.org/officeDocument/2006/relationships/notesSlide" Target="../notesSlides/notesSlide67.xml"/><Relationship Id="rId16" Type="http://schemas.openxmlformats.org/officeDocument/2006/relationships/image" Target="http://www.inegi.gob.mx/inegi/contenidos/espanol/avantgo/img/movil1.jpg" TargetMode="External"/><Relationship Id="rId20" Type="http://schemas.openxmlformats.org/officeDocument/2006/relationships/hyperlink" Target="http://www.inegi.org.mx/sistemas/sisept/default.aspx?t=cale00&amp;c=3031&amp;e=00&amp;s=inegi&amp;mg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inegi.org.mx/inegi/contenidos/espanol/prensa/Boletines/Boletin/Comunicados/Indicadores%20del%20Sector%20Servicios/2009/febrero/cuadro.xls" TargetMode="External"/><Relationship Id="rId11" Type="http://schemas.openxmlformats.org/officeDocument/2006/relationships/image" Target="../media/image82.png"/><Relationship Id="rId24" Type="http://schemas.openxmlformats.org/officeDocument/2006/relationships/hyperlink" Target="http://www.inegi.org.mx/inegi/contenidos/espanol/prensa/comunicados/sica.asp" TargetMode="External"/><Relationship Id="rId5" Type="http://schemas.openxmlformats.org/officeDocument/2006/relationships/image" Target="../media/image80.jpeg"/><Relationship Id="rId15" Type="http://schemas.openxmlformats.org/officeDocument/2006/relationships/image" Target="../media/image83.jpeg"/><Relationship Id="rId23" Type="http://schemas.openxmlformats.org/officeDocument/2006/relationships/hyperlink" Target="http://www.inegi.org.mx/est/contenidos/espanol/rutinas/ept.asp?t=cale02&amp;tit=Calendario%20de%20difusi&#243;n%20de%20publicaciones%20econ&#243;micas" TargetMode="External"/><Relationship Id="rId10" Type="http://schemas.openxmlformats.org/officeDocument/2006/relationships/hyperlink" Target="http://dgcnesyp.inegi.org.mx/?c=72" TargetMode="External"/><Relationship Id="rId19" Type="http://schemas.openxmlformats.org/officeDocument/2006/relationships/hyperlink" Target="http://www.inegi.org.mx/inegi/contenidos/espanol/prensa/comunicados/pibbol.asp" TargetMode="External"/><Relationship Id="rId4" Type="http://schemas.openxmlformats.org/officeDocument/2006/relationships/hyperlink" Target="http://www.inegi.org.mx/inegi/contenidos/espanol/prensa/siec/siec.asp?c=318" TargetMode="External"/><Relationship Id="rId9" Type="http://schemas.openxmlformats.org/officeDocument/2006/relationships/image" Target="../media/image81.png"/><Relationship Id="rId14" Type="http://schemas.openxmlformats.org/officeDocument/2006/relationships/hyperlink" Target="http://www.inegi.org.mx/inegi/contenidos/espanol/movil/inegimovil.asp?c=855" TargetMode="External"/><Relationship Id="rId22" Type="http://schemas.openxmlformats.org/officeDocument/2006/relationships/hyperlink" Target="http://www.inegi.org.mx/prod_serv/contenidos/espanol/biblioteca/Default.asp?accion=1&amp;upc=702825173371" TargetMode="Externa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9634" name="Picture 2" descr="0350"/>
          <p:cNvPicPr>
            <a:picLocks noChangeAspect="1" noChangeArrowheads="1"/>
          </p:cNvPicPr>
          <p:nvPr/>
        </p:nvPicPr>
        <p:blipFill>
          <a:blip r:embed="rId3" cstate="print"/>
          <a:srcRect t="66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9637" name="Text Box 5"/>
          <p:cNvSpPr txBox="1">
            <a:spLocks noChangeArrowheads="1"/>
          </p:cNvSpPr>
          <p:nvPr/>
        </p:nvSpPr>
        <p:spPr bwMode="auto">
          <a:xfrm>
            <a:off x="0" y="5876925"/>
            <a:ext cx="9144000" cy="94615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INSTITUTO NACIONAL DE </a:t>
            </a:r>
            <a:r>
              <a:rPr lang="es-MX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ESTADÍSTICA Y GEOGRAFÍA</a:t>
            </a:r>
            <a:endParaRPr lang="es-E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96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50825" y="3462511"/>
            <a:ext cx="8659813" cy="119062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30000"/>
              </a:spcBef>
              <a:spcAft>
                <a:spcPct val="30000"/>
              </a:spcAft>
            </a:pPr>
            <a:r>
              <a:rPr lang="es-ES_tradnl" sz="36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INDICADORES ECONÓMICOS DE COYUNTURA</a:t>
            </a:r>
            <a:endParaRPr lang="es-ES_tradnl" sz="32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107504" y="2780928"/>
            <a:ext cx="3761878" cy="553998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30000"/>
              </a:spcBef>
              <a:spcAft>
                <a:spcPct val="30000"/>
              </a:spcAft>
            </a:pPr>
            <a:r>
              <a:rPr lang="es-ES_tradnl" sz="3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PRESENTACIÓN:</a:t>
            </a:r>
            <a:endParaRPr lang="es-ES_tradnl" sz="30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78" name="Text Box 30"/>
          <p:cNvSpPr txBox="1">
            <a:spLocks noChangeArrowheads="1"/>
          </p:cNvSpPr>
          <p:nvPr/>
        </p:nvSpPr>
        <p:spPr bwMode="auto">
          <a:xfrm>
            <a:off x="6732240" y="6021388"/>
            <a:ext cx="2304256" cy="40011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MX" b="1" i="1" dirty="0" smtClean="0">
                <a:solidFill>
                  <a:srgbClr val="002060"/>
                </a:solidFill>
                <a:latin typeface="Trebuchet MS" pitchFamily="34" charset="0"/>
              </a:rPr>
              <a:t>Septiembre 2014</a:t>
            </a:r>
            <a:endParaRPr lang="es-ES" b="1" i="1" dirty="0">
              <a:solidFill>
                <a:srgbClr val="002060"/>
              </a:solidFill>
              <a:latin typeface="Trebuchet MS" pitchFamily="34" charset="0"/>
            </a:endParaRPr>
          </a:p>
        </p:txBody>
      </p:sp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305494" y="548680"/>
            <a:ext cx="8838506" cy="1015663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30000"/>
              </a:spcBef>
              <a:spcAft>
                <a:spcPct val="30000"/>
              </a:spcAft>
            </a:pPr>
            <a:r>
              <a:rPr lang="es-ES_tradnl" sz="3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UNIVERSIDAD AUTÓNOMA METROPOLITANA (UAM-A)</a:t>
            </a:r>
            <a:endParaRPr lang="es-ES_tradnl" sz="30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build="allAtOnce"/>
      <p:bldP spid="2076" grpId="0"/>
      <p:bldP spid="2078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7315" name="Group 3"/>
          <p:cNvGrpSpPr>
            <a:grpSpLocks/>
          </p:cNvGrpSpPr>
          <p:nvPr/>
        </p:nvGrpSpPr>
        <p:grpSpPr bwMode="auto">
          <a:xfrm>
            <a:off x="34925" y="44450"/>
            <a:ext cx="8991600" cy="439738"/>
            <a:chOff x="48" y="59"/>
            <a:chExt cx="5664" cy="277"/>
          </a:xfrm>
        </p:grpSpPr>
        <p:sp>
          <p:nvSpPr>
            <p:cNvPr id="397316" name="Text Box 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Utilidad</a:t>
              </a:r>
              <a:endParaRPr lang="es-MX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397317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97318" name="Group 6"/>
          <p:cNvGrpSpPr>
            <a:grpSpLocks/>
          </p:cNvGrpSpPr>
          <p:nvPr/>
        </p:nvGrpSpPr>
        <p:grpSpPr bwMode="auto">
          <a:xfrm>
            <a:off x="76200" y="6507163"/>
            <a:ext cx="9032875" cy="365125"/>
            <a:chOff x="48" y="4020"/>
            <a:chExt cx="5690" cy="230"/>
          </a:xfrm>
        </p:grpSpPr>
        <p:grpSp>
          <p:nvGrpSpPr>
            <p:cNvPr id="397319" name="Group 7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397320" name="Picture 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97321" name="Text Box 9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397322" name="Text Box 10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397323" name="Rectangle 11"/>
          <p:cNvSpPr>
            <a:spLocks noGrp="1" noChangeArrowheads="1"/>
          </p:cNvSpPr>
          <p:nvPr>
            <p:ph type="title"/>
          </p:nvPr>
        </p:nvSpPr>
        <p:spPr>
          <a:xfrm>
            <a:off x="628624" y="582613"/>
            <a:ext cx="7734352" cy="685800"/>
          </a:xfrm>
          <a:noFill/>
          <a:ln/>
        </p:spPr>
        <p:txBody>
          <a:bodyPr lIns="92075" tIns="46038" rIns="92075" bIns="46038"/>
          <a:lstStyle/>
          <a:p>
            <a:r>
              <a:rPr lang="es-ES" sz="3200" dirty="0" smtClean="0">
                <a:solidFill>
                  <a:srgbClr val="006666"/>
                </a:solidFill>
                <a:latin typeface="Microsoft Sans Serif" pitchFamily="34" charset="0"/>
              </a:rPr>
              <a:t>Indicadores </a:t>
            </a:r>
            <a:r>
              <a:rPr lang="es-ES" sz="3200" dirty="0">
                <a:solidFill>
                  <a:srgbClr val="006666"/>
                </a:solidFill>
                <a:latin typeface="Microsoft Sans Serif" pitchFamily="34" charset="0"/>
              </a:rPr>
              <a:t>Económicos de Coyuntura</a:t>
            </a:r>
          </a:p>
        </p:txBody>
      </p:sp>
      <p:sp>
        <p:nvSpPr>
          <p:cNvPr id="397324" name="Rectangle 12"/>
          <p:cNvSpPr>
            <a:spLocks noChangeArrowheads="1"/>
          </p:cNvSpPr>
          <p:nvPr/>
        </p:nvSpPr>
        <p:spPr bwMode="auto">
          <a:xfrm>
            <a:off x="571472" y="1617663"/>
            <a:ext cx="7924800" cy="882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Son herramientas </a:t>
            </a: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indispensables para monitorear el comportamiento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real de </a:t>
            </a: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la economía en el corto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plazo, permitiendo tomar decisiones con mayor certidumbre.</a:t>
            </a:r>
          </a:p>
        </p:txBody>
      </p:sp>
      <p:sp>
        <p:nvSpPr>
          <p:cNvPr id="397325" name="Rectangle 13"/>
          <p:cNvSpPr>
            <a:spLocks noChangeArrowheads="1"/>
          </p:cNvSpPr>
          <p:nvPr/>
        </p:nvSpPr>
        <p:spPr bwMode="auto">
          <a:xfrm>
            <a:off x="1627150" y="2857496"/>
            <a:ext cx="573093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ctr">
              <a:spcBef>
                <a:spcPct val="20000"/>
              </a:spcBef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Orientadas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a:</a:t>
            </a:r>
            <a:endParaRPr lang="es-ES" sz="2400" b="1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sp>
        <p:nvSpPr>
          <p:cNvPr id="397326" name="Rectangle 14"/>
          <p:cNvSpPr>
            <a:spLocks noChangeArrowheads="1"/>
          </p:cNvSpPr>
          <p:nvPr/>
        </p:nvSpPr>
        <p:spPr bwMode="auto">
          <a:xfrm>
            <a:off x="683568" y="3645024"/>
            <a:ext cx="7620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Decisiones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personales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Decisiones de inversión de los negocios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Decisiones en sectores específicos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Referencias para generar indicadores propios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Actualizar pronósticos para la planeación</a:t>
            </a: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400" b="1" dirty="0" smtClean="0">
              <a:solidFill>
                <a:srgbClr val="003399"/>
              </a:solidFill>
              <a:latin typeface="Microsoft Sans Serif" pitchFamily="34" charset="0"/>
            </a:endParaRP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400" b="1" dirty="0" smtClean="0">
              <a:solidFill>
                <a:srgbClr val="003399"/>
              </a:solidFill>
              <a:latin typeface="Microsoft Sans Serif" pitchFamily="34" charset="0"/>
            </a:endParaRP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400" b="1" dirty="0">
              <a:solidFill>
                <a:srgbClr val="003399"/>
              </a:solidFill>
              <a:latin typeface="Microsoft Sans Serif" pitchFamily="34" charset="0"/>
            </a:endParaRP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endParaRPr lang="es-ES" sz="2400" b="1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7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7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97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39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97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97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97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397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323" grpId="0"/>
      <p:bldP spid="397324" grpId="0"/>
      <p:bldP spid="397325" grpId="0"/>
      <p:bldP spid="3973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876" name="Rectangle 4"/>
          <p:cNvSpPr>
            <a:spLocks noGrp="1" noChangeArrowheads="1"/>
          </p:cNvSpPr>
          <p:nvPr>
            <p:ph type="title"/>
          </p:nvPr>
        </p:nvSpPr>
        <p:spPr>
          <a:xfrm>
            <a:off x="1214414" y="2857496"/>
            <a:ext cx="6096000" cy="6858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r>
              <a:rPr lang="es-ES" sz="4000" dirty="0">
                <a:solidFill>
                  <a:srgbClr val="006666"/>
                </a:solidFill>
                <a:latin typeface="Microsoft Sans Serif" pitchFamily="34" charset="0"/>
                <a:hlinkClick r:id="rId3" action="ppaction://hlinksldjump"/>
              </a:rPr>
              <a:t>Estadística Básica</a:t>
            </a:r>
          </a:p>
        </p:txBody>
      </p:sp>
      <p:sp>
        <p:nvSpPr>
          <p:cNvPr id="719880" name="Text Box 8"/>
          <p:cNvSpPr txBox="1">
            <a:spLocks noChangeArrowheads="1"/>
          </p:cNvSpPr>
          <p:nvPr/>
        </p:nvSpPr>
        <p:spPr bwMode="auto">
          <a:xfrm>
            <a:off x="6275388" y="71414"/>
            <a:ext cx="276066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b="1" i="1" dirty="0">
                <a:solidFill>
                  <a:srgbClr val="000099"/>
                </a:solidFill>
                <a:latin typeface="Trebuchet MS" pitchFamily="34" charset="0"/>
              </a:rPr>
              <a:t>Tipos de Estadísticas</a:t>
            </a:r>
          </a:p>
        </p:txBody>
      </p:sp>
      <p:pic>
        <p:nvPicPr>
          <p:cNvPr id="71988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" y="482576"/>
            <a:ext cx="8953500" cy="93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214282" y="1000108"/>
            <a:ext cx="838201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Microsoft Sans Serif" pitchFamily="34" charset="0"/>
                <a:ea typeface="+mj-ea"/>
                <a:cs typeface="+mj-cs"/>
              </a:rPr>
              <a:t>Fuentes de los IEC</a:t>
            </a: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Microsoft Sans Serif" pitchFamily="34" charset="0"/>
              <a:ea typeface="+mj-ea"/>
              <a:cs typeface="+mj-cs"/>
            </a:endParaRPr>
          </a:p>
        </p:txBody>
      </p:sp>
      <p:sp>
        <p:nvSpPr>
          <p:cNvPr id="6" name="Rectangle 4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357290" y="4857760"/>
            <a:ext cx="6096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Microsoft Sans Serif" pitchFamily="34" charset="0"/>
                <a:ea typeface="+mj-ea"/>
                <a:cs typeface="+mj-cs"/>
                <a:hlinkClick r:id="rId5" action="ppaction://hlinksldjump"/>
              </a:rPr>
              <a:t>Estadística Derivada</a:t>
            </a: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Microsoft Sans Serif" pitchFamily="34" charset="0"/>
              <a:ea typeface="+mj-ea"/>
              <a:cs typeface="+mj-cs"/>
            </a:endParaRPr>
          </a:p>
        </p:txBody>
      </p:sp>
      <p:sp>
        <p:nvSpPr>
          <p:cNvPr id="8" name="Rectangle 4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238052" y="3857628"/>
            <a:ext cx="8334476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Microsoft Sans Serif" pitchFamily="34" charset="0"/>
                <a:ea typeface="+mj-ea"/>
                <a:cs typeface="+mj-cs"/>
                <a:hlinkClick r:id="rId6" action="ppaction://hlinksldjump"/>
              </a:rPr>
              <a:t>Otras Fuentes de Información</a:t>
            </a: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Microsoft Sans Serif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9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9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9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9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876" grpId="0"/>
      <p:bldP spid="719880" grpId="0" autoUpdateAnimBg="0"/>
      <p:bldP spid="5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3970" name="Group 2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723971" name="Group 3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23972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23973" name="Text Box 5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23974" name="Text Box 6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23975" name="Rectangle 7"/>
          <p:cNvSpPr>
            <a:spLocks noChangeArrowheads="1"/>
          </p:cNvSpPr>
          <p:nvPr/>
        </p:nvSpPr>
        <p:spPr bwMode="auto">
          <a:xfrm>
            <a:off x="323850" y="1196627"/>
            <a:ext cx="86423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 sz="2800" dirty="0">
                <a:solidFill>
                  <a:srgbClr val="003399"/>
                </a:solidFill>
                <a:latin typeface="Microsoft Sans Serif" pitchFamily="34" charset="0"/>
              </a:rPr>
              <a:t>Encuesta Industrial Mensual</a:t>
            </a:r>
          </a:p>
          <a:p>
            <a:pPr marL="342900" indent="-342900">
              <a:lnSpc>
                <a:spcPts val="3000"/>
              </a:lnSpc>
              <a:spcBef>
                <a:spcPct val="20000"/>
              </a:spcBef>
              <a:buFontTx/>
              <a:buChar char="•"/>
            </a:pPr>
            <a:r>
              <a:rPr lang="es-ES" sz="2800" dirty="0">
                <a:solidFill>
                  <a:srgbClr val="003399"/>
                </a:solidFill>
                <a:latin typeface="Microsoft Sans Serif" pitchFamily="34" charset="0"/>
              </a:rPr>
              <a:t>Encuesta Nacional de Empresas Constructoras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 sz="2800" dirty="0">
                <a:solidFill>
                  <a:srgbClr val="003399"/>
                </a:solidFill>
                <a:latin typeface="Microsoft Sans Serif" pitchFamily="34" charset="0"/>
              </a:rPr>
              <a:t>Encuesta Mensual sobre Establecimientos Comerciales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 sz="2800" dirty="0">
                <a:solidFill>
                  <a:srgbClr val="003399"/>
                </a:solidFill>
                <a:latin typeface="Microsoft Sans Serif" pitchFamily="34" charset="0"/>
              </a:rPr>
              <a:t>Encuesta Nacional de Ocupación y </a:t>
            </a:r>
            <a:r>
              <a:rPr lang="es-ES" sz="2800" dirty="0" smtClean="0">
                <a:solidFill>
                  <a:srgbClr val="003399"/>
                </a:solidFill>
                <a:latin typeface="Microsoft Sans Serif" pitchFamily="34" charset="0"/>
              </a:rPr>
              <a:t>Empleo (mensual y trimestral)</a:t>
            </a:r>
            <a:endParaRPr lang="es-ES" sz="2800" dirty="0">
              <a:solidFill>
                <a:srgbClr val="003399"/>
              </a:solidFill>
              <a:latin typeface="Microsoft Sans Serif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MX" sz="2800" dirty="0">
                <a:solidFill>
                  <a:srgbClr val="003399"/>
                </a:solidFill>
                <a:latin typeface="Microsoft Sans Serif" pitchFamily="34" charset="0"/>
              </a:rPr>
              <a:t>Encuesta Nacional sobre la Confianza del </a:t>
            </a:r>
            <a:r>
              <a:rPr lang="es-MX" sz="2800" dirty="0" smtClean="0">
                <a:solidFill>
                  <a:srgbClr val="003399"/>
                </a:solidFill>
                <a:latin typeface="Microsoft Sans Serif" pitchFamily="34" charset="0"/>
              </a:rPr>
              <a:t>Consumidor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 sz="2800" dirty="0" smtClean="0">
                <a:solidFill>
                  <a:srgbClr val="003399"/>
                </a:solidFill>
                <a:latin typeface="Microsoft Sans Serif" pitchFamily="34" charset="0"/>
              </a:rPr>
              <a:t>Encuesta Mensual de Opinión Empresarial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 sz="2800" dirty="0" smtClean="0">
                <a:solidFill>
                  <a:srgbClr val="003399"/>
                </a:solidFill>
                <a:latin typeface="Microsoft Sans Serif" pitchFamily="34" charset="0"/>
              </a:rPr>
              <a:t>Encuesta Mensual de Servicios</a:t>
            </a:r>
            <a:endParaRPr lang="es-MX" sz="2800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grpSp>
        <p:nvGrpSpPr>
          <p:cNvPr id="723976" name="Group 8"/>
          <p:cNvGrpSpPr>
            <a:grpSpLocks/>
          </p:cNvGrpSpPr>
          <p:nvPr/>
        </p:nvGrpSpPr>
        <p:grpSpPr bwMode="auto">
          <a:xfrm>
            <a:off x="34925" y="44450"/>
            <a:ext cx="8991600" cy="439738"/>
            <a:chOff x="48" y="59"/>
            <a:chExt cx="5664" cy="277"/>
          </a:xfrm>
        </p:grpSpPr>
        <p:sp>
          <p:nvSpPr>
            <p:cNvPr id="723977" name="Text Box 9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Estadística Básica</a:t>
              </a:r>
              <a:endParaRPr lang="es-MX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723978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723981" name="Rectangle 13"/>
          <p:cNvSpPr>
            <a:spLocks noChangeArrowheads="1"/>
          </p:cNvSpPr>
          <p:nvPr/>
        </p:nvSpPr>
        <p:spPr bwMode="auto">
          <a:xfrm>
            <a:off x="914400" y="447675"/>
            <a:ext cx="6477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spcBef>
                <a:spcPct val="0"/>
              </a:spcBef>
            </a:pPr>
            <a:r>
              <a:rPr lang="es-ES" sz="4000" dirty="0" smtClean="0">
                <a:solidFill>
                  <a:srgbClr val="006666"/>
                </a:solidFill>
                <a:latin typeface="Microsoft Sans Serif" pitchFamily="34" charset="0"/>
              </a:rPr>
              <a:t>Encuestas propias</a:t>
            </a:r>
            <a:endParaRPr lang="es-ES" sz="40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23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23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9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3942" name="Group 6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423943" name="Group 7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423944" name="Picture 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23945" name="Text Box 9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423946" name="Text Box 10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423947" name="Rectangle 11"/>
          <p:cNvSpPr>
            <a:spLocks noGrp="1" noChangeArrowheads="1"/>
          </p:cNvSpPr>
          <p:nvPr>
            <p:ph type="title"/>
          </p:nvPr>
        </p:nvSpPr>
        <p:spPr>
          <a:xfrm>
            <a:off x="1187450" y="404813"/>
            <a:ext cx="6096000" cy="800100"/>
          </a:xfrm>
          <a:noFill/>
          <a:ln/>
        </p:spPr>
        <p:txBody>
          <a:bodyPr lIns="92075" tIns="46038" rIns="92075" bIns="46038"/>
          <a:lstStyle/>
          <a:p>
            <a:r>
              <a:rPr lang="es-ES" sz="4000" dirty="0">
                <a:solidFill>
                  <a:srgbClr val="006666"/>
                </a:solidFill>
                <a:latin typeface="Microsoft Sans Serif" pitchFamily="34" charset="0"/>
              </a:rPr>
              <a:t>Registros Administrativos</a:t>
            </a:r>
            <a:endParaRPr lang="es-ES" sz="4000" dirty="0"/>
          </a:p>
        </p:txBody>
      </p:sp>
      <p:sp>
        <p:nvSpPr>
          <p:cNvPr id="423948" name="Rectangle 12"/>
          <p:cNvSpPr>
            <a:spLocks noChangeArrowheads="1"/>
          </p:cNvSpPr>
          <p:nvPr/>
        </p:nvSpPr>
        <p:spPr bwMode="auto">
          <a:xfrm>
            <a:off x="1355725" y="1268363"/>
            <a:ext cx="54483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Estadística de la Industria </a:t>
            </a:r>
            <a:r>
              <a:rPr lang="es-ES" sz="3200" dirty="0" err="1">
                <a:solidFill>
                  <a:srgbClr val="003399"/>
                </a:solidFill>
                <a:latin typeface="Microsoft Sans Serif" pitchFamily="34" charset="0"/>
              </a:rPr>
              <a:t>Minerometalúrgica</a:t>
            </a:r>
            <a:endParaRPr lang="es-ES" sz="3200" dirty="0">
              <a:solidFill>
                <a:srgbClr val="003399"/>
              </a:solidFill>
              <a:latin typeface="Microsoft Sans Serif" pitchFamily="34" charset="0"/>
            </a:endParaRP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endParaRPr lang="es-ES" sz="3200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grpSp>
        <p:nvGrpSpPr>
          <p:cNvPr id="423949" name="Group 13"/>
          <p:cNvGrpSpPr>
            <a:grpSpLocks/>
          </p:cNvGrpSpPr>
          <p:nvPr/>
        </p:nvGrpSpPr>
        <p:grpSpPr bwMode="auto">
          <a:xfrm>
            <a:off x="34925" y="44450"/>
            <a:ext cx="8991600" cy="439738"/>
            <a:chOff x="48" y="59"/>
            <a:chExt cx="5664" cy="277"/>
          </a:xfrm>
        </p:grpSpPr>
        <p:sp>
          <p:nvSpPr>
            <p:cNvPr id="423950" name="Text Box 1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Estadística Básica</a:t>
              </a:r>
              <a:endParaRPr lang="es-MX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23951" name="Picture 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423955" name="Text Box 19"/>
          <p:cNvSpPr txBox="1">
            <a:spLocks noChangeArrowheads="1"/>
          </p:cNvSpPr>
          <p:nvPr/>
        </p:nvSpPr>
        <p:spPr bwMode="auto">
          <a:xfrm>
            <a:off x="1346800" y="4989598"/>
            <a:ext cx="6609576" cy="1175706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  <a:buFontTx/>
              <a:buChar char="•"/>
            </a:pPr>
            <a:r>
              <a:rPr lang="es-ES" sz="3200" dirty="0">
                <a:solidFill>
                  <a:srgbClr val="FF0000"/>
                </a:solidFill>
                <a:latin typeface="Microsoft Sans Serif" pitchFamily="34" charset="0"/>
              </a:rPr>
              <a:t> </a:t>
            </a:r>
            <a:r>
              <a:rPr lang="es-ES" sz="3200" dirty="0" smtClean="0">
                <a:solidFill>
                  <a:srgbClr val="FF0000"/>
                </a:solidFill>
                <a:latin typeface="Microsoft Sans Serif" pitchFamily="34" charset="0"/>
              </a:rPr>
              <a:t> Índices Nacionales de Precios al</a:t>
            </a:r>
          </a:p>
          <a:p>
            <a:pPr algn="just">
              <a:spcBef>
                <a:spcPct val="20000"/>
              </a:spcBef>
            </a:pPr>
            <a:r>
              <a:rPr lang="es-ES" sz="3200" dirty="0" smtClean="0">
                <a:solidFill>
                  <a:srgbClr val="FF0000"/>
                </a:solidFill>
                <a:latin typeface="Microsoft Sans Serif" pitchFamily="34" charset="0"/>
              </a:rPr>
              <a:t>   Consumidor y al Productor</a:t>
            </a:r>
            <a:endParaRPr lang="es-ES" sz="3200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1349928" y="2492499"/>
            <a:ext cx="54483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es-ES" sz="3200" dirty="0" smtClean="0">
                <a:solidFill>
                  <a:srgbClr val="003399"/>
                </a:solidFill>
                <a:latin typeface="Microsoft Sans Serif" pitchFamily="34" charset="0"/>
              </a:rPr>
              <a:t>Establecimientos Manufactureros (IMMEX)</a:t>
            </a:r>
            <a:endParaRPr lang="es-ES" sz="3200" dirty="0">
              <a:solidFill>
                <a:srgbClr val="003399"/>
              </a:solidFill>
              <a:latin typeface="Microsoft Sans Serif" pitchFamily="34" charset="0"/>
            </a:endParaRP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endParaRPr lang="es-ES" sz="3200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1342619" y="3705522"/>
            <a:ext cx="6337300" cy="1175706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FontTx/>
              <a:buChar char="•"/>
            </a:pP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 </a:t>
            </a:r>
            <a:r>
              <a:rPr lang="es-ES" sz="3200" dirty="0" smtClean="0">
                <a:solidFill>
                  <a:srgbClr val="003399"/>
                </a:solidFill>
                <a:latin typeface="Microsoft Sans Serif" pitchFamily="34" charset="0"/>
              </a:rPr>
              <a:t> Balanza </a:t>
            </a: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Comercial (Banco de</a:t>
            </a:r>
          </a:p>
          <a:p>
            <a:pPr algn="just">
              <a:spcBef>
                <a:spcPct val="20000"/>
              </a:spcBef>
            </a:pP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  </a:t>
            </a:r>
            <a:r>
              <a:rPr lang="es-ES" sz="3200" dirty="0" smtClean="0">
                <a:solidFill>
                  <a:srgbClr val="003399"/>
                </a:solidFill>
                <a:latin typeface="Microsoft Sans Serif" pitchFamily="34" charset="0"/>
              </a:rPr>
              <a:t> México</a:t>
            </a: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, INEGI,</a:t>
            </a:r>
            <a:r>
              <a:rPr lang="es-ES" dirty="0">
                <a:solidFill>
                  <a:srgbClr val="003399"/>
                </a:solidFill>
              </a:rPr>
              <a:t> </a:t>
            </a: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SAT y SE)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3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3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3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423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23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23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47" grpId="0"/>
      <p:bldP spid="423948" grpId="0"/>
      <p:bldP spid="423955" grpId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4452" name="Group 4"/>
          <p:cNvGrpSpPr>
            <a:grpSpLocks/>
          </p:cNvGrpSpPr>
          <p:nvPr/>
        </p:nvGrpSpPr>
        <p:grpSpPr bwMode="auto">
          <a:xfrm>
            <a:off x="142844" y="6500834"/>
            <a:ext cx="9032875" cy="365125"/>
            <a:chOff x="48" y="4020"/>
            <a:chExt cx="5690" cy="230"/>
          </a:xfrm>
        </p:grpSpPr>
        <p:grpSp>
          <p:nvGrpSpPr>
            <p:cNvPr id="744453" name="Group 5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44454" name="Picture 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44455" name="Text Box 7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44456" name="Text Box 8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44457" name="Rectangle 9"/>
          <p:cNvSpPr>
            <a:spLocks noGrp="1" noChangeArrowheads="1"/>
          </p:cNvSpPr>
          <p:nvPr>
            <p:ph type="title"/>
          </p:nvPr>
        </p:nvSpPr>
        <p:spPr>
          <a:xfrm>
            <a:off x="1524000" y="612775"/>
            <a:ext cx="6096000" cy="800100"/>
          </a:xfrm>
          <a:noFill/>
          <a:ln/>
        </p:spPr>
        <p:txBody>
          <a:bodyPr lIns="92075" tIns="46038" rIns="92075" bIns="46038"/>
          <a:lstStyle/>
          <a:p>
            <a:r>
              <a:rPr lang="es-ES" sz="4000" dirty="0">
                <a:solidFill>
                  <a:srgbClr val="006666"/>
                </a:solidFill>
                <a:latin typeface="Microsoft Sans Serif" pitchFamily="34" charset="0"/>
              </a:rPr>
              <a:t>Información Censal</a:t>
            </a:r>
          </a:p>
        </p:txBody>
      </p:sp>
      <p:sp>
        <p:nvSpPr>
          <p:cNvPr id="744458" name="Rectangle 10"/>
          <p:cNvSpPr>
            <a:spLocks noChangeArrowheads="1"/>
          </p:cNvSpPr>
          <p:nvPr/>
        </p:nvSpPr>
        <p:spPr bwMode="auto">
          <a:xfrm>
            <a:off x="1624806" y="1700213"/>
            <a:ext cx="5448300" cy="800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Censos Económicos</a:t>
            </a: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endParaRPr lang="es-ES" sz="3200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grpSp>
        <p:nvGrpSpPr>
          <p:cNvPr id="744459" name="Group 11"/>
          <p:cNvGrpSpPr>
            <a:grpSpLocks/>
          </p:cNvGrpSpPr>
          <p:nvPr/>
        </p:nvGrpSpPr>
        <p:grpSpPr bwMode="auto">
          <a:xfrm>
            <a:off x="217487" y="-24"/>
            <a:ext cx="8991600" cy="439737"/>
            <a:chOff x="48" y="59"/>
            <a:chExt cx="5664" cy="277"/>
          </a:xfrm>
        </p:grpSpPr>
        <p:sp>
          <p:nvSpPr>
            <p:cNvPr id="744460" name="Text Box 12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Estadística Básica</a:t>
              </a:r>
              <a:endParaRPr lang="es-MX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744461" name="Picture 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744462" name="Text Box 14"/>
          <p:cNvSpPr txBox="1">
            <a:spLocks noChangeArrowheads="1"/>
          </p:cNvSpPr>
          <p:nvPr/>
        </p:nvSpPr>
        <p:spPr bwMode="auto">
          <a:xfrm>
            <a:off x="1624806" y="2571744"/>
            <a:ext cx="6337300" cy="579438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FontTx/>
              <a:buChar char="•"/>
            </a:pP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 </a:t>
            </a:r>
            <a:r>
              <a:rPr lang="es-ES" sz="3200" dirty="0" smtClean="0">
                <a:solidFill>
                  <a:srgbClr val="003399"/>
                </a:solidFill>
                <a:latin typeface="Microsoft Sans Serif" pitchFamily="34" charset="0"/>
              </a:rPr>
              <a:t> Censos </a:t>
            </a: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de Población</a:t>
            </a:r>
            <a:endParaRPr lang="es-ES" sz="3200" dirty="0">
              <a:latin typeface="Microsoft Sans Serif" pitchFamily="34" charset="0"/>
            </a:endParaRPr>
          </a:p>
        </p:txBody>
      </p:sp>
      <p:sp>
        <p:nvSpPr>
          <p:cNvPr id="744475" name="Text Box 27"/>
          <p:cNvSpPr txBox="1">
            <a:spLocks noChangeArrowheads="1"/>
          </p:cNvSpPr>
          <p:nvPr/>
        </p:nvSpPr>
        <p:spPr bwMode="auto">
          <a:xfrm>
            <a:off x="1624806" y="3357562"/>
            <a:ext cx="6337300" cy="579438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FontTx/>
              <a:buChar char="•"/>
            </a:pP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 </a:t>
            </a:r>
            <a:r>
              <a:rPr lang="es-ES" sz="3200" dirty="0" smtClean="0">
                <a:solidFill>
                  <a:srgbClr val="003399"/>
                </a:solidFill>
                <a:latin typeface="Microsoft Sans Serif" pitchFamily="34" charset="0"/>
              </a:rPr>
              <a:t> Censos </a:t>
            </a:r>
            <a:r>
              <a:rPr lang="es-ES" sz="3200" dirty="0">
                <a:solidFill>
                  <a:srgbClr val="003399"/>
                </a:solidFill>
                <a:latin typeface="Microsoft Sans Serif" pitchFamily="34" charset="0"/>
              </a:rPr>
              <a:t>Agropecuarios</a:t>
            </a:r>
            <a:endParaRPr lang="es-ES" sz="3200" dirty="0">
              <a:latin typeface="Microsoft Sans Serif" pitchFamily="34" charset="0"/>
            </a:endParaRPr>
          </a:p>
        </p:txBody>
      </p:sp>
      <p:sp>
        <p:nvSpPr>
          <p:cNvPr id="18" name="17 Botón de acción: Hacia atrás o Anterior">
            <a:hlinkClick r:id="rId4" action="ppaction://hlinksldjump" highlightClick="1"/>
          </p:cNvPr>
          <p:cNvSpPr/>
          <p:nvPr/>
        </p:nvSpPr>
        <p:spPr bwMode="auto">
          <a:xfrm>
            <a:off x="8643934" y="6072206"/>
            <a:ext cx="500066" cy="307777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334274" name="Picture 2" descr="http://www.inegi.org.mx/est/contenidos/espanol/proyectos/censos/ce2004/img/logoce2004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4437112"/>
            <a:ext cx="1914525" cy="1952625"/>
          </a:xfrm>
          <a:prstGeom prst="rect">
            <a:avLst/>
          </a:prstGeom>
          <a:noFill/>
        </p:spPr>
      </p:pic>
      <p:pic>
        <p:nvPicPr>
          <p:cNvPr id="1334276" name="Picture 4" descr="http://2.bp.blogspot.com/_7Dz2jUSPC1E/TA-ZgOFsFbI/AAAAAAAAC-k/OFtgs-i0DQU/s1600/CENSO+INEGI+201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4509120"/>
            <a:ext cx="3240360" cy="1944216"/>
          </a:xfrm>
          <a:prstGeom prst="rect">
            <a:avLst/>
          </a:prstGeom>
          <a:noFill/>
        </p:spPr>
      </p:pic>
      <p:pic>
        <p:nvPicPr>
          <p:cNvPr id="1334277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728" t="28903" r="18204" b="11940"/>
          <a:stretch>
            <a:fillRect/>
          </a:stretch>
        </p:blipFill>
        <p:spPr bwMode="auto">
          <a:xfrm>
            <a:off x="6804248" y="4653136"/>
            <a:ext cx="1584176" cy="156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4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4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4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1000"/>
                                        <p:tgtEl>
                                          <p:spTgt spid="74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44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44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33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44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44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4457" grpId="0"/>
      <p:bldP spid="744458" grpId="0"/>
      <p:bldP spid="744462" grpId="0"/>
      <p:bldP spid="7444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58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449263"/>
            <a:ext cx="9144000" cy="6435725"/>
          </a:xfrm>
          <a:prstGeom prst="rect">
            <a:avLst/>
          </a:prstGeom>
          <a:noFill/>
        </p:spPr>
      </p:pic>
      <p:sp>
        <p:nvSpPr>
          <p:cNvPr id="845830" name="Text Box 6"/>
          <p:cNvSpPr txBox="1">
            <a:spLocks noChangeArrowheads="1"/>
          </p:cNvSpPr>
          <p:nvPr/>
        </p:nvSpPr>
        <p:spPr bwMode="auto">
          <a:xfrm>
            <a:off x="4427538" y="0"/>
            <a:ext cx="471646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  <p:grpSp>
        <p:nvGrpSpPr>
          <p:cNvPr id="845831" name="Group 7"/>
          <p:cNvGrpSpPr>
            <a:grpSpLocks/>
          </p:cNvGrpSpPr>
          <p:nvPr/>
        </p:nvGrpSpPr>
        <p:grpSpPr bwMode="auto">
          <a:xfrm>
            <a:off x="111125" y="23813"/>
            <a:ext cx="8991600" cy="439737"/>
            <a:chOff x="48" y="59"/>
            <a:chExt cx="5664" cy="277"/>
          </a:xfrm>
        </p:grpSpPr>
        <p:sp>
          <p:nvSpPr>
            <p:cNvPr id="845832" name="Text Box 8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Otras fuentes </a:t>
              </a:r>
              <a:r>
                <a:rPr lang="es-MX" b="1" i="1" dirty="0">
                  <a:solidFill>
                    <a:srgbClr val="000099"/>
                  </a:solidFill>
                  <a:latin typeface="Trebuchet MS" pitchFamily="34" charset="0"/>
                </a:rPr>
                <a:t>de Información</a:t>
              </a:r>
            </a:p>
          </p:txBody>
        </p:sp>
        <p:pic>
          <p:nvPicPr>
            <p:cNvPr id="845833" name="Picture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45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845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8 Grupo"/>
          <p:cNvGrpSpPr/>
          <p:nvPr/>
        </p:nvGrpSpPr>
        <p:grpSpPr>
          <a:xfrm>
            <a:off x="0" y="520700"/>
            <a:ext cx="9017000" cy="6337300"/>
            <a:chOff x="47625" y="509588"/>
            <a:chExt cx="9017000" cy="6337300"/>
          </a:xfrm>
        </p:grpSpPr>
        <p:pic>
          <p:nvPicPr>
            <p:cNvPr id="84480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625" y="509588"/>
              <a:ext cx="9017000" cy="6337300"/>
            </a:xfrm>
            <a:prstGeom prst="rect">
              <a:avLst/>
            </a:prstGeom>
            <a:noFill/>
          </p:spPr>
        </p:pic>
        <p:pic>
          <p:nvPicPr>
            <p:cNvPr id="1317889" name="Picture 1"/>
            <p:cNvPicPr>
              <a:picLocks noChangeAspect="1" noChangeArrowheads="1"/>
            </p:cNvPicPr>
            <p:nvPr/>
          </p:nvPicPr>
          <p:blipFill>
            <a:blip r:embed="rId4" cstate="print"/>
            <a:srcRect t="1335"/>
            <a:stretch>
              <a:fillRect/>
            </a:stretch>
          </p:blipFill>
          <p:spPr bwMode="auto">
            <a:xfrm>
              <a:off x="6053147" y="1219200"/>
              <a:ext cx="2500331" cy="1057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tx1">
                  <a:lumMod val="65000"/>
                  <a:lumOff val="35000"/>
                </a:schemeClr>
              </a:outerShdw>
            </a:effectLst>
          </p:spPr>
        </p:pic>
      </p:grpSp>
      <p:sp>
        <p:nvSpPr>
          <p:cNvPr id="6" name="5 Botón de acción: Hacia atrás o Anterior">
            <a:hlinkClick r:id="rId5" action="ppaction://hlinksldjump" highlightClick="1"/>
          </p:cNvPr>
          <p:cNvSpPr/>
          <p:nvPr/>
        </p:nvSpPr>
        <p:spPr bwMode="auto">
          <a:xfrm>
            <a:off x="8316416" y="6550223"/>
            <a:ext cx="827584" cy="307777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10" name="Group 7"/>
          <p:cNvGrpSpPr>
            <a:grpSpLocks/>
          </p:cNvGrpSpPr>
          <p:nvPr/>
        </p:nvGrpSpPr>
        <p:grpSpPr bwMode="auto">
          <a:xfrm>
            <a:off x="111125" y="-27384"/>
            <a:ext cx="8991600" cy="439737"/>
            <a:chOff x="48" y="59"/>
            <a:chExt cx="5664" cy="277"/>
          </a:xfrm>
        </p:grpSpPr>
        <p:sp>
          <p:nvSpPr>
            <p:cNvPr id="11" name="Text Box 8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Otras fuentes </a:t>
              </a:r>
              <a:r>
                <a:rPr lang="es-MX" b="1" i="1" dirty="0">
                  <a:solidFill>
                    <a:srgbClr val="000099"/>
                  </a:solidFill>
                  <a:latin typeface="Trebuchet MS" pitchFamily="34" charset="0"/>
                </a:rPr>
                <a:t>de Información</a:t>
              </a:r>
            </a:p>
          </p:txBody>
        </p:sp>
        <p:pic>
          <p:nvPicPr>
            <p:cNvPr id="12" name="Picture 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50945" y="2959100"/>
            <a:ext cx="5792824" cy="685800"/>
          </a:xfrm>
          <a:noFill/>
          <a:ln/>
        </p:spPr>
        <p:txBody>
          <a:bodyPr lIns="92075" tIns="46038" rIns="92075" bIns="46038"/>
          <a:lstStyle/>
          <a:p>
            <a:r>
              <a:rPr lang="es-ES" sz="4000" dirty="0" smtClean="0">
                <a:solidFill>
                  <a:srgbClr val="006666"/>
                </a:solidFill>
                <a:latin typeface="Microsoft Sans Serif" pitchFamily="34" charset="0"/>
              </a:rPr>
              <a:t>Construcción de Indicadores de Estadística </a:t>
            </a:r>
            <a:r>
              <a:rPr lang="es-ES" sz="4000" dirty="0">
                <a:solidFill>
                  <a:srgbClr val="006666"/>
                </a:solidFill>
                <a:latin typeface="Microsoft Sans Serif" pitchFamily="34" charset="0"/>
              </a:rPr>
              <a:t>Derivada</a:t>
            </a:r>
          </a:p>
        </p:txBody>
      </p:sp>
      <p:sp>
        <p:nvSpPr>
          <p:cNvPr id="726020" name="Text Box 4"/>
          <p:cNvSpPr txBox="1">
            <a:spLocks noChangeArrowheads="1"/>
          </p:cNvSpPr>
          <p:nvPr/>
        </p:nvSpPr>
        <p:spPr bwMode="auto">
          <a:xfrm>
            <a:off x="6275388" y="115888"/>
            <a:ext cx="276066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Tipos de Estadísticas</a:t>
            </a:r>
          </a:p>
        </p:txBody>
      </p:sp>
      <p:pic>
        <p:nvPicPr>
          <p:cNvPr id="7260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527050"/>
            <a:ext cx="8953500" cy="93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2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26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2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6018" grpId="0"/>
      <p:bldP spid="72602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0701" name="Group 29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66" y="4092"/>
            <a:chExt cx="5690" cy="230"/>
          </a:xfrm>
        </p:grpSpPr>
        <p:grpSp>
          <p:nvGrpSpPr>
            <p:cNvPr id="540675" name="Group 3"/>
            <p:cNvGrpSpPr>
              <a:grpSpLocks/>
            </p:cNvGrpSpPr>
            <p:nvPr/>
          </p:nvGrpSpPr>
          <p:grpSpPr bwMode="auto">
            <a:xfrm>
              <a:off x="66" y="4092"/>
              <a:ext cx="5664" cy="230"/>
              <a:chOff x="48" y="3984"/>
              <a:chExt cx="5664" cy="230"/>
            </a:xfrm>
          </p:grpSpPr>
          <p:pic>
            <p:nvPicPr>
              <p:cNvPr id="540676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40677" name="Text Box 5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540678" name="Text Box 6"/>
            <p:cNvSpPr txBox="1">
              <a:spLocks noChangeArrowheads="1"/>
            </p:cNvSpPr>
            <p:nvPr/>
          </p:nvSpPr>
          <p:spPr bwMode="auto">
            <a:xfrm>
              <a:off x="2762" y="4127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540679" name="Rectangle 7"/>
          <p:cNvSpPr>
            <a:spLocks noGrp="1" noChangeArrowheads="1"/>
          </p:cNvSpPr>
          <p:nvPr>
            <p:ph type="title"/>
          </p:nvPr>
        </p:nvSpPr>
        <p:spPr>
          <a:xfrm>
            <a:off x="142844" y="533400"/>
            <a:ext cx="8929750" cy="609600"/>
          </a:xfrm>
          <a:noFill/>
          <a:ln/>
        </p:spPr>
        <p:txBody>
          <a:bodyPr lIns="92075" tIns="46038" rIns="92075" bIns="46038"/>
          <a:lstStyle/>
          <a:p>
            <a:r>
              <a:rPr lang="es-ES" sz="3400" dirty="0">
                <a:solidFill>
                  <a:srgbClr val="006666"/>
                </a:solidFill>
                <a:latin typeface="Microsoft Sans Serif" pitchFamily="34" charset="0"/>
              </a:rPr>
              <a:t>Sistema de Cuentas Nacionales de Mé</a:t>
            </a:r>
            <a:r>
              <a:rPr lang="es-ES" sz="3200" dirty="0">
                <a:solidFill>
                  <a:srgbClr val="006666"/>
                </a:solidFill>
                <a:latin typeface="Microsoft Sans Serif" pitchFamily="34" charset="0"/>
              </a:rPr>
              <a:t>xico</a:t>
            </a:r>
          </a:p>
        </p:txBody>
      </p:sp>
      <p:sp>
        <p:nvSpPr>
          <p:cNvPr id="540680" name="Rectangle 8"/>
          <p:cNvSpPr>
            <a:spLocks noChangeArrowheads="1"/>
          </p:cNvSpPr>
          <p:nvPr/>
        </p:nvSpPr>
        <p:spPr bwMode="auto">
          <a:xfrm>
            <a:off x="928662" y="1772816"/>
            <a:ext cx="73152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Indicador de la Actividad Industrial</a:t>
            </a:r>
            <a:endParaRPr lang="es-ES" sz="2400" b="1" dirty="0">
              <a:solidFill>
                <a:srgbClr val="003399"/>
              </a:solidFill>
              <a:latin typeface="Times New Roman" pitchFamily="18" charset="0"/>
            </a:endParaRPr>
          </a:p>
        </p:txBody>
      </p:sp>
      <p:sp>
        <p:nvSpPr>
          <p:cNvPr id="540690" name="Text Box 18"/>
          <p:cNvSpPr txBox="1">
            <a:spLocks noChangeArrowheads="1"/>
          </p:cNvSpPr>
          <p:nvPr/>
        </p:nvSpPr>
        <p:spPr bwMode="auto">
          <a:xfrm>
            <a:off x="477658" y="2276872"/>
            <a:ext cx="7058025" cy="36671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   Indicador Global de la Actividad Económica</a:t>
            </a:r>
          </a:p>
        </p:txBody>
      </p:sp>
      <p:sp>
        <p:nvSpPr>
          <p:cNvPr id="540691" name="Text Box 19"/>
          <p:cNvSpPr txBox="1">
            <a:spLocks noChangeArrowheads="1"/>
          </p:cNvSpPr>
          <p:nvPr/>
        </p:nvSpPr>
        <p:spPr bwMode="auto">
          <a:xfrm>
            <a:off x="955834" y="1285860"/>
            <a:ext cx="8064896" cy="36933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  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PIB a precios corrientes ;  PIB </a:t>
            </a: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a precios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constantes</a:t>
            </a:r>
            <a:endParaRPr lang="es-ES" sz="2400" b="1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sp>
        <p:nvSpPr>
          <p:cNvPr id="540692" name="Text Box 20"/>
          <p:cNvSpPr txBox="1">
            <a:spLocks noChangeArrowheads="1"/>
          </p:cNvSpPr>
          <p:nvPr/>
        </p:nvSpPr>
        <p:spPr bwMode="auto">
          <a:xfrm>
            <a:off x="928662" y="3273014"/>
            <a:ext cx="7129463" cy="36933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   Oferta y Demanda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Global </a:t>
            </a: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de Bienes y Servicios</a:t>
            </a:r>
          </a:p>
        </p:txBody>
      </p:sp>
      <p:sp>
        <p:nvSpPr>
          <p:cNvPr id="540693" name="Text Box 21"/>
          <p:cNvSpPr txBox="1">
            <a:spLocks noChangeArrowheads="1"/>
          </p:cNvSpPr>
          <p:nvPr/>
        </p:nvSpPr>
        <p:spPr bwMode="auto">
          <a:xfrm>
            <a:off x="925513" y="2793426"/>
            <a:ext cx="6624637" cy="36933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   Indicador de la Inversión Fija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Bruta</a:t>
            </a:r>
            <a:endParaRPr lang="es-ES" sz="2400" dirty="0">
              <a:latin typeface="Microsoft Sans Serif" pitchFamily="34" charset="0"/>
            </a:endParaRPr>
          </a:p>
        </p:txBody>
      </p:sp>
      <p:sp>
        <p:nvSpPr>
          <p:cNvPr id="540694" name="Text Box 22"/>
          <p:cNvSpPr txBox="1">
            <a:spLocks noChangeArrowheads="1"/>
          </p:cNvSpPr>
          <p:nvPr/>
        </p:nvSpPr>
        <p:spPr bwMode="auto">
          <a:xfrm>
            <a:off x="899592" y="4149081"/>
            <a:ext cx="7802563" cy="36933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   Generación de electricidad por entidad federativa</a:t>
            </a:r>
          </a:p>
        </p:txBody>
      </p:sp>
      <p:grpSp>
        <p:nvGrpSpPr>
          <p:cNvPr id="540696" name="Group 24"/>
          <p:cNvGrpSpPr>
            <a:grpSpLocks/>
          </p:cNvGrpSpPr>
          <p:nvPr/>
        </p:nvGrpSpPr>
        <p:grpSpPr bwMode="auto">
          <a:xfrm>
            <a:off x="34925" y="49213"/>
            <a:ext cx="8953500" cy="434975"/>
            <a:chOff x="22" y="31"/>
            <a:chExt cx="5640" cy="274"/>
          </a:xfrm>
        </p:grpSpPr>
        <p:pic>
          <p:nvPicPr>
            <p:cNvPr id="540685" name="Picture 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" y="246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sp>
          <p:nvSpPr>
            <p:cNvPr id="540695" name="Text Box 23"/>
            <p:cNvSpPr txBox="1">
              <a:spLocks noChangeArrowheads="1"/>
            </p:cNvSpPr>
            <p:nvPr/>
          </p:nvSpPr>
          <p:spPr bwMode="auto">
            <a:xfrm>
              <a:off x="3929" y="31"/>
              <a:ext cx="1714" cy="2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Estadística Derivada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</p:grpSp>
      <p:sp>
        <p:nvSpPr>
          <p:cNvPr id="540697" name="Rectangle 25"/>
          <p:cNvSpPr>
            <a:spLocks noChangeArrowheads="1"/>
          </p:cNvSpPr>
          <p:nvPr/>
        </p:nvSpPr>
        <p:spPr bwMode="auto">
          <a:xfrm>
            <a:off x="899592" y="5615136"/>
            <a:ext cx="719880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Sistema de Indicadores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Cíclicos: Coincidente</a:t>
            </a:r>
          </a:p>
          <a:p>
            <a:pPr marL="342900" indent="-342900">
              <a:spcBef>
                <a:spcPct val="20000"/>
              </a:spcBef>
            </a:pP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                                                            y </a:t>
            </a: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Adelantado</a:t>
            </a:r>
          </a:p>
        </p:txBody>
      </p:sp>
      <p:grpSp>
        <p:nvGrpSpPr>
          <p:cNvPr id="540698" name="Group 26"/>
          <p:cNvGrpSpPr>
            <a:grpSpLocks/>
          </p:cNvGrpSpPr>
          <p:nvPr/>
        </p:nvGrpSpPr>
        <p:grpSpPr bwMode="auto">
          <a:xfrm>
            <a:off x="2000232" y="5512147"/>
            <a:ext cx="4826000" cy="365125"/>
            <a:chOff x="48" y="3984"/>
            <a:chExt cx="5664" cy="230"/>
          </a:xfrm>
        </p:grpSpPr>
        <p:pic>
          <p:nvPicPr>
            <p:cNvPr id="540699" name="Picture 2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3984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sp>
          <p:nvSpPr>
            <p:cNvPr id="540700" name="Text Box 28"/>
            <p:cNvSpPr txBox="1">
              <a:spLocks noChangeArrowheads="1"/>
            </p:cNvSpPr>
            <p:nvPr/>
          </p:nvSpPr>
          <p:spPr bwMode="auto">
            <a:xfrm>
              <a:off x="768" y="4041"/>
              <a:ext cx="4944" cy="173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endParaRPr lang="es-MX" sz="1200" i="1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</p:grp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899592" y="4581128"/>
            <a:ext cx="7833106" cy="36933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   </a:t>
            </a:r>
            <a:r>
              <a:rPr lang="es-ES" sz="2400" b="1" dirty="0" err="1" smtClean="0">
                <a:solidFill>
                  <a:srgbClr val="FF0000"/>
                </a:solidFill>
                <a:latin typeface="Microsoft Sans Serif" pitchFamily="34" charset="0"/>
              </a:rPr>
              <a:t>Ind</a:t>
            </a:r>
            <a:r>
              <a:rPr lang="es-ES" sz="2400" b="1" dirty="0" smtClean="0">
                <a:solidFill>
                  <a:srgbClr val="FF0000"/>
                </a:solidFill>
                <a:latin typeface="Microsoft Sans Serif" pitchFamily="34" charset="0"/>
              </a:rPr>
              <a:t>. Trimestral de la Actividad Económica Estatal</a:t>
            </a:r>
            <a:endParaRPr lang="es-ES" sz="2400" b="1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939168" y="3710359"/>
            <a:ext cx="7449256" cy="36933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 </a:t>
            </a:r>
            <a:r>
              <a:rPr lang="es-ES" sz="2400" b="1" dirty="0" smtClean="0">
                <a:solidFill>
                  <a:srgbClr val="003399"/>
                </a:solidFill>
                <a:latin typeface="Microsoft Sans Serif" pitchFamily="34" charset="0"/>
              </a:rPr>
              <a:t>  Producción manufacturera por entidad federativa</a:t>
            </a:r>
            <a:endParaRPr lang="es-ES" sz="2400" b="1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899592" y="5003884"/>
            <a:ext cx="7833106" cy="36933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75000"/>
              </a:lnSpc>
              <a:spcBef>
                <a:spcPct val="3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   </a:t>
            </a:r>
            <a:r>
              <a:rPr lang="es-ES" sz="2400" b="1" dirty="0" err="1" smtClean="0">
                <a:solidFill>
                  <a:srgbClr val="FF0000"/>
                </a:solidFill>
                <a:latin typeface="Microsoft Sans Serif" pitchFamily="34" charset="0"/>
              </a:rPr>
              <a:t>Ind</a:t>
            </a:r>
            <a:r>
              <a:rPr lang="es-ES" sz="2400" b="1" dirty="0" smtClean="0">
                <a:solidFill>
                  <a:srgbClr val="FF0000"/>
                </a:solidFill>
                <a:latin typeface="Microsoft Sans Serif" pitchFamily="34" charset="0"/>
              </a:rPr>
              <a:t>. Trimestrales de la Actividad Turística </a:t>
            </a:r>
            <a:endParaRPr lang="es-ES" sz="2400" b="1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40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540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40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40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540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540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540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540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540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9" grpId="0"/>
      <p:bldP spid="540680" grpId="0"/>
      <p:bldP spid="540690" grpId="0"/>
      <p:bldP spid="540691" grpId="0"/>
      <p:bldP spid="540692" grpId="0"/>
      <p:bldP spid="540693" grpId="0"/>
      <p:bldP spid="540694" grpId="0"/>
      <p:bldP spid="540697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516" name="Rectangle 12"/>
          <p:cNvSpPr>
            <a:spLocks noChangeArrowheads="1"/>
          </p:cNvSpPr>
          <p:nvPr/>
        </p:nvSpPr>
        <p:spPr bwMode="auto">
          <a:xfrm>
            <a:off x="1428750" y="1998663"/>
            <a:ext cx="6096000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SECTOR PRIMARIO (Agropecuario, Silvícola y Pesquero)</a:t>
            </a:r>
          </a:p>
        </p:txBody>
      </p:sp>
      <p:grpSp>
        <p:nvGrpSpPr>
          <p:cNvPr id="405507" name="Group 3"/>
          <p:cNvGrpSpPr>
            <a:grpSpLocks/>
          </p:cNvGrpSpPr>
          <p:nvPr/>
        </p:nvGrpSpPr>
        <p:grpSpPr bwMode="auto">
          <a:xfrm>
            <a:off x="34925" y="44450"/>
            <a:ext cx="8991600" cy="439738"/>
            <a:chOff x="48" y="59"/>
            <a:chExt cx="5664" cy="277"/>
          </a:xfrm>
        </p:grpSpPr>
        <p:sp>
          <p:nvSpPr>
            <p:cNvPr id="405508" name="Text Box 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>
                  <a:solidFill>
                    <a:srgbClr val="000099"/>
                  </a:solidFill>
                  <a:latin typeface="Trebuchet MS" pitchFamily="34" charset="0"/>
                </a:rPr>
                <a:t>Cobertura </a:t>
              </a:r>
            </a:p>
          </p:txBody>
        </p:sp>
        <p:pic>
          <p:nvPicPr>
            <p:cNvPr id="405509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405510" name="Group 6"/>
          <p:cNvGrpSpPr>
            <a:grpSpLocks/>
          </p:cNvGrpSpPr>
          <p:nvPr/>
        </p:nvGrpSpPr>
        <p:grpSpPr bwMode="auto">
          <a:xfrm>
            <a:off x="76200" y="6448425"/>
            <a:ext cx="9032875" cy="365125"/>
            <a:chOff x="48" y="4020"/>
            <a:chExt cx="5690" cy="230"/>
          </a:xfrm>
        </p:grpSpPr>
        <p:grpSp>
          <p:nvGrpSpPr>
            <p:cNvPr id="405511" name="Group 7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405512" name="Picture 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5513" name="Text Box 9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405514" name="Text Box 10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405515" name="Rectangle 11"/>
          <p:cNvSpPr>
            <a:spLocks noGrp="1" noChangeArrowheads="1"/>
          </p:cNvSpPr>
          <p:nvPr>
            <p:ph type="title"/>
          </p:nvPr>
        </p:nvSpPr>
        <p:spPr>
          <a:xfrm>
            <a:off x="900113" y="692696"/>
            <a:ext cx="7489825" cy="649287"/>
          </a:xfrm>
          <a:noFill/>
          <a:ln/>
        </p:spPr>
        <p:txBody>
          <a:bodyPr lIns="92075" tIns="46038" rIns="92075" bIns="46038"/>
          <a:lstStyle/>
          <a:p>
            <a:r>
              <a:rPr lang="es-ES" sz="3400" dirty="0">
                <a:solidFill>
                  <a:srgbClr val="006666"/>
                </a:solidFill>
                <a:latin typeface="Microsoft Sans Serif" pitchFamily="34" charset="0"/>
              </a:rPr>
              <a:t>Estructura y Evolución Productiva del</a:t>
            </a:r>
            <a:br>
              <a:rPr lang="es-ES" sz="3400" dirty="0">
                <a:solidFill>
                  <a:srgbClr val="006666"/>
                </a:solidFill>
                <a:latin typeface="Microsoft Sans Serif" pitchFamily="34" charset="0"/>
              </a:rPr>
            </a:br>
            <a:r>
              <a:rPr lang="es-ES" sz="3400" dirty="0">
                <a:solidFill>
                  <a:srgbClr val="006666"/>
                </a:solidFill>
                <a:latin typeface="Microsoft Sans Serif" pitchFamily="34" charset="0"/>
              </a:rPr>
              <a:t>Sector </a:t>
            </a:r>
            <a:r>
              <a:rPr lang="es-ES" sz="3400" dirty="0" smtClean="0">
                <a:solidFill>
                  <a:srgbClr val="006666"/>
                </a:solidFill>
                <a:latin typeface="Microsoft Sans Serif" pitchFamily="34" charset="0"/>
              </a:rPr>
              <a:t>Real </a:t>
            </a:r>
            <a:r>
              <a:rPr lang="es-ES" sz="3400" dirty="0">
                <a:solidFill>
                  <a:srgbClr val="006666"/>
                </a:solidFill>
                <a:latin typeface="Microsoft Sans Serif" pitchFamily="34" charset="0"/>
              </a:rPr>
              <a:t>de la Economía</a:t>
            </a:r>
          </a:p>
        </p:txBody>
      </p:sp>
      <p:sp>
        <p:nvSpPr>
          <p:cNvPr id="405517" name="Text Box 13"/>
          <p:cNvSpPr txBox="1">
            <a:spLocks noChangeArrowheads="1"/>
          </p:cNvSpPr>
          <p:nvPr/>
        </p:nvSpPr>
        <p:spPr bwMode="auto">
          <a:xfrm>
            <a:off x="1428750" y="1997075"/>
            <a:ext cx="5903913" cy="45720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s-ES" sz="2400" b="1">
                <a:solidFill>
                  <a:srgbClr val="003399"/>
                </a:solidFill>
                <a:latin typeface="Microsoft Sans Serif" pitchFamily="34" charset="0"/>
              </a:rPr>
              <a:t>   SECTOR SECUNDARIO (Industrial)</a:t>
            </a:r>
            <a:endParaRPr lang="es-ES" sz="2400">
              <a:latin typeface="Microsoft Sans Serif" pitchFamily="34" charset="0"/>
            </a:endParaRPr>
          </a:p>
        </p:txBody>
      </p:sp>
      <p:sp>
        <p:nvSpPr>
          <p:cNvPr id="405518" name="Text Box 14"/>
          <p:cNvSpPr txBox="1">
            <a:spLocks noChangeArrowheads="1"/>
          </p:cNvSpPr>
          <p:nvPr/>
        </p:nvSpPr>
        <p:spPr bwMode="auto">
          <a:xfrm>
            <a:off x="1428750" y="1989138"/>
            <a:ext cx="5184775" cy="45720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s-ES" sz="2400" b="1" dirty="0">
                <a:solidFill>
                  <a:srgbClr val="003399"/>
                </a:solidFill>
                <a:latin typeface="Microsoft Sans Serif" pitchFamily="34" charset="0"/>
              </a:rPr>
              <a:t>   SECTOR TERCIARIO (Servicios)</a:t>
            </a:r>
            <a:endParaRPr lang="es-ES" sz="2400" dirty="0">
              <a:latin typeface="Microsoft Sans Serif" pitchFamily="34" charset="0"/>
            </a:endParaRPr>
          </a:p>
        </p:txBody>
      </p:sp>
      <p:pic>
        <p:nvPicPr>
          <p:cNvPr id="405522" name="Picture 18" descr="cd09-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33675"/>
            <a:ext cx="3368675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5525" name="AutoShape 21"/>
          <p:cNvSpPr>
            <a:spLocks/>
          </p:cNvSpPr>
          <p:nvPr/>
        </p:nvSpPr>
        <p:spPr bwMode="auto">
          <a:xfrm rot="5400000">
            <a:off x="4464050" y="-1000125"/>
            <a:ext cx="431800" cy="6985000"/>
          </a:xfrm>
          <a:prstGeom prst="leftBrace">
            <a:avLst>
              <a:gd name="adj1" fmla="val 62085"/>
              <a:gd name="adj2" fmla="val 50000"/>
            </a:avLst>
          </a:prstGeom>
          <a:noFill/>
          <a:ln w="28575" cap="rnd">
            <a:solidFill>
              <a:srgbClr val="003399"/>
            </a:solidFill>
            <a:round/>
            <a:headEnd/>
            <a:tailEnd/>
          </a:ln>
          <a:effectLst/>
        </p:spPr>
        <p:txBody>
          <a:bodyPr rot="10800000" vert="eaVert" wrap="none" anchor="ctr"/>
          <a:lstStyle/>
          <a:p>
            <a:pPr algn="ctr"/>
            <a:endParaRPr lang="es-MX" sz="1600"/>
          </a:p>
        </p:txBody>
      </p:sp>
      <p:sp>
        <p:nvSpPr>
          <p:cNvPr id="405526" name="Text Box 22"/>
          <p:cNvSpPr txBox="1">
            <a:spLocks noChangeArrowheads="1"/>
          </p:cNvSpPr>
          <p:nvPr/>
        </p:nvSpPr>
        <p:spPr bwMode="auto">
          <a:xfrm>
            <a:off x="1050952" y="1817679"/>
            <a:ext cx="7378700" cy="396875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b="1" dirty="0">
                <a:solidFill>
                  <a:srgbClr val="003399"/>
                </a:solidFill>
                <a:latin typeface="Microsoft Sans Serif" pitchFamily="34" charset="0"/>
              </a:rPr>
              <a:t>PRINCIPALES AGREGADOS MACROECONÓMICOS</a:t>
            </a:r>
          </a:p>
        </p:txBody>
      </p:sp>
      <p:pic>
        <p:nvPicPr>
          <p:cNvPr id="1324034" name="Picture 2" descr="http://www.electronicosonline.com/noticias/images/uploads/P-Crisis-Automotriz-mezcl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708921"/>
            <a:ext cx="2843808" cy="2376263"/>
          </a:xfrm>
          <a:prstGeom prst="rect">
            <a:avLst/>
          </a:prstGeom>
          <a:noFill/>
        </p:spPr>
      </p:pic>
      <p:grpSp>
        <p:nvGrpSpPr>
          <p:cNvPr id="26" name="25 Grupo"/>
          <p:cNvGrpSpPr/>
          <p:nvPr/>
        </p:nvGrpSpPr>
        <p:grpSpPr>
          <a:xfrm>
            <a:off x="3131840" y="3933056"/>
            <a:ext cx="3744416" cy="2448272"/>
            <a:chOff x="0" y="0"/>
            <a:chExt cx="9144000" cy="6858000"/>
          </a:xfrm>
        </p:grpSpPr>
        <p:pic>
          <p:nvPicPr>
            <p:cNvPr id="27" name="Picture 2" descr="http://mx.kalipedia.com/kalipediamedia/geografia/media/200704/17/geogeneral/20070417klpgeogra_185_Ies_SCO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0"/>
              <a:ext cx="5286375" cy="3495675"/>
            </a:xfrm>
            <a:prstGeom prst="rect">
              <a:avLst/>
            </a:prstGeom>
            <a:noFill/>
          </p:spPr>
        </p:pic>
        <p:pic>
          <p:nvPicPr>
            <p:cNvPr id="28" name="Picture 4" descr="http://blogsimaexpo.com/wp-content/uploads/2011/07/Esta-residencia-situada-en-Andratx-y-disponible-en-la-web-de-Engel-V%C3%B6lkers-es-un-claro-ejemplo-del-perfil-de-producto-de-lujo-en-Espa%C3%B1a.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572000" y="3429000"/>
              <a:ext cx="4572000" cy="3429000"/>
            </a:xfrm>
            <a:prstGeom prst="rect">
              <a:avLst/>
            </a:prstGeom>
            <a:noFill/>
          </p:spPr>
        </p:pic>
        <p:pic>
          <p:nvPicPr>
            <p:cNvPr id="29" name="Picture 6" descr="http://2.bp.blogspot.com/_BY_-f_YXc14/TTTTNF-PZbI/AAAAAAAABG4/BbxPDOIg2kk/s1600/contrato%2Bprestacion%2Bservicios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0" y="3429000"/>
              <a:ext cx="4572000" cy="3429000"/>
            </a:xfrm>
            <a:prstGeom prst="rect">
              <a:avLst/>
            </a:prstGeom>
            <a:noFill/>
          </p:spPr>
        </p:pic>
        <p:pic>
          <p:nvPicPr>
            <p:cNvPr id="30" name="Picture 8" descr="http://clientes.g-networks.net/webdev/ebvg/html/imagenes/kinder_cuaji2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572000" y="0"/>
              <a:ext cx="4572000" cy="3429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5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5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5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05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05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1000"/>
                                        <p:tgtEl>
                                          <p:spTgt spid="405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32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1000"/>
                                        <p:tgtEl>
                                          <p:spTgt spid="405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5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05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5516" grpId="0"/>
      <p:bldP spid="405516" grpId="1"/>
      <p:bldP spid="405515" grpId="0"/>
      <p:bldP spid="405517" grpId="0"/>
      <p:bldP spid="405517" grpId="1"/>
      <p:bldP spid="405518" grpId="0"/>
      <p:bldP spid="405518" grpId="1"/>
      <p:bldP spid="405525" grpId="0" animBg="1"/>
      <p:bldP spid="4055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1074" name="Group 2"/>
          <p:cNvGrpSpPr>
            <a:grpSpLocks/>
          </p:cNvGrpSpPr>
          <p:nvPr/>
        </p:nvGrpSpPr>
        <p:grpSpPr bwMode="auto">
          <a:xfrm>
            <a:off x="34925" y="44450"/>
            <a:ext cx="8991600" cy="439738"/>
            <a:chOff x="48" y="59"/>
            <a:chExt cx="5664" cy="277"/>
          </a:xfrm>
        </p:grpSpPr>
        <p:sp>
          <p:nvSpPr>
            <p:cNvPr id="771075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Herramientas de Análisis</a:t>
              </a:r>
              <a:endParaRPr lang="es-MX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77107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71077" name="Group 5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771078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71079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71080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71081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71082" name="Rectangle 10"/>
          <p:cNvSpPr>
            <a:spLocks noGrp="1" noChangeArrowheads="1"/>
          </p:cNvSpPr>
          <p:nvPr>
            <p:ph type="title"/>
          </p:nvPr>
        </p:nvSpPr>
        <p:spPr>
          <a:xfrm>
            <a:off x="0" y="685800"/>
            <a:ext cx="9144000" cy="1158875"/>
          </a:xfrm>
          <a:noFill/>
          <a:ln/>
        </p:spPr>
        <p:txBody>
          <a:bodyPr lIns="92075" tIns="46038" rIns="92075" bIns="46038"/>
          <a:lstStyle/>
          <a:p>
            <a:r>
              <a:rPr lang="es-ES_tradnl" sz="3200" dirty="0">
                <a:solidFill>
                  <a:srgbClr val="006666"/>
                </a:solidFill>
                <a:latin typeface="Microsoft Sans Serif" pitchFamily="34" charset="0"/>
              </a:rPr>
              <a:t>Herramientas utilizadas en el análisis de los </a:t>
            </a:r>
            <a:r>
              <a:rPr lang="es-ES_tradnl" sz="3200" dirty="0" smtClean="0">
                <a:solidFill>
                  <a:srgbClr val="006666"/>
                </a:solidFill>
                <a:latin typeface="Microsoft Sans Serif" pitchFamily="34" charset="0"/>
              </a:rPr>
              <a:t>IEC</a:t>
            </a:r>
            <a:r>
              <a:rPr lang="es-ES_tradnl" sz="3200" dirty="0">
                <a:solidFill>
                  <a:srgbClr val="006666"/>
                </a:solidFill>
                <a:latin typeface="Microsoft Sans Serif" pitchFamily="34" charset="0"/>
              </a:rPr>
              <a:t/>
            </a:r>
            <a:br>
              <a:rPr lang="es-ES_tradnl" sz="3200" dirty="0">
                <a:solidFill>
                  <a:srgbClr val="006666"/>
                </a:solidFill>
                <a:latin typeface="Microsoft Sans Serif" pitchFamily="34" charset="0"/>
              </a:rPr>
            </a:br>
            <a:endParaRPr lang="es-ES_tradnl" sz="32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771083" name="Rectangle 11"/>
          <p:cNvSpPr>
            <a:spLocks noChangeArrowheads="1"/>
          </p:cNvSpPr>
          <p:nvPr/>
        </p:nvSpPr>
        <p:spPr bwMode="auto">
          <a:xfrm>
            <a:off x="755650" y="3644900"/>
            <a:ext cx="74453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ctr">
              <a:spcBef>
                <a:spcPct val="20000"/>
              </a:spcBef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PIB nominal </a:t>
            </a:r>
            <a:r>
              <a:rPr lang="es-ES_tradnl" sz="2400" b="1" dirty="0" smtClean="0">
                <a:solidFill>
                  <a:srgbClr val="003399"/>
                </a:solidFill>
                <a:latin typeface="Microsoft Sans Serif" pitchFamily="34" charset="0"/>
              </a:rPr>
              <a:t>(precios </a:t>
            </a: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corrientes) durante el</a:t>
            </a:r>
          </a:p>
          <a:p>
            <a:pPr marL="342900" indent="-342900" algn="ctr">
              <a:spcBef>
                <a:spcPct val="20000"/>
              </a:spcBef>
            </a:pPr>
            <a:r>
              <a:rPr lang="es-ES_tradnl" sz="2400" b="1" dirty="0" smtClean="0">
                <a:solidFill>
                  <a:srgbClr val="003399"/>
                </a:solidFill>
                <a:latin typeface="Microsoft Sans Serif" pitchFamily="34" charset="0"/>
              </a:rPr>
              <a:t>segundo </a:t>
            </a: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trimestre de </a:t>
            </a:r>
            <a:r>
              <a:rPr lang="es-ES_tradnl" sz="2400" b="1" dirty="0" smtClean="0">
                <a:solidFill>
                  <a:srgbClr val="003399"/>
                </a:solidFill>
                <a:latin typeface="Microsoft Sans Serif" pitchFamily="34" charset="0"/>
              </a:rPr>
              <a:t>2014 </a:t>
            </a:r>
            <a:r>
              <a:rPr lang="es-ES_tradnl" sz="2400" b="1" u="sng" baseline="30000" dirty="0" smtClean="0">
                <a:solidFill>
                  <a:srgbClr val="003399"/>
                </a:solidFill>
                <a:latin typeface="Microsoft Sans Serif" pitchFamily="34" charset="0"/>
              </a:rPr>
              <a:t>p</a:t>
            </a:r>
            <a:endParaRPr lang="es-ES_tradnl" sz="2400" b="1" u="sng" baseline="30000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sp>
        <p:nvSpPr>
          <p:cNvPr id="771084" name="Rectangle 12"/>
          <p:cNvSpPr>
            <a:spLocks noChangeArrowheads="1"/>
          </p:cNvSpPr>
          <p:nvPr/>
        </p:nvSpPr>
        <p:spPr bwMode="auto">
          <a:xfrm>
            <a:off x="4815136" y="1752600"/>
            <a:ext cx="3933328" cy="1460376"/>
          </a:xfrm>
          <a:prstGeom prst="rect">
            <a:avLst/>
          </a:prstGeom>
          <a:solidFill>
            <a:srgbClr val="99CCFF"/>
          </a:solidFill>
          <a:ln w="9525">
            <a:solidFill>
              <a:srgbClr val="003399"/>
            </a:solidFill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Variaciones anuales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Variaciones acumuladas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 smtClean="0">
                <a:solidFill>
                  <a:srgbClr val="003399"/>
                </a:solidFill>
                <a:latin typeface="Microsoft Sans Serif" pitchFamily="34" charset="0"/>
              </a:rPr>
              <a:t>Estructuras porcentuales</a:t>
            </a:r>
            <a:endParaRPr lang="es-ES_tradnl" sz="2800" b="1" dirty="0">
              <a:solidFill>
                <a:srgbClr val="003399"/>
              </a:solidFill>
              <a:latin typeface="Times New Roman" pitchFamily="18" charset="0"/>
            </a:endParaRPr>
          </a:p>
        </p:txBody>
      </p:sp>
      <p:sp>
        <p:nvSpPr>
          <p:cNvPr id="771085" name="AutoShape 13"/>
          <p:cNvSpPr>
            <a:spLocks noChangeArrowheads="1"/>
          </p:cNvSpPr>
          <p:nvPr/>
        </p:nvSpPr>
        <p:spPr bwMode="auto">
          <a:xfrm>
            <a:off x="3708400" y="2060575"/>
            <a:ext cx="838200" cy="533400"/>
          </a:xfrm>
          <a:prstGeom prst="rightArrow">
            <a:avLst>
              <a:gd name="adj1" fmla="val 50000"/>
              <a:gd name="adj2" fmla="val 39286"/>
            </a:avLst>
          </a:prstGeom>
          <a:solidFill>
            <a:srgbClr val="003399"/>
          </a:solidFill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</a:pPr>
            <a:endParaRPr lang="es-MX" sz="2400">
              <a:latin typeface="Times New Roman" pitchFamily="18" charset="0"/>
            </a:endParaRPr>
          </a:p>
        </p:txBody>
      </p:sp>
      <p:sp>
        <p:nvSpPr>
          <p:cNvPr id="771086" name="Rectangle 14"/>
          <p:cNvSpPr>
            <a:spLocks noChangeArrowheads="1"/>
          </p:cNvSpPr>
          <p:nvPr/>
        </p:nvSpPr>
        <p:spPr bwMode="auto">
          <a:xfrm>
            <a:off x="134938" y="2111375"/>
            <a:ext cx="38100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>
                <a:solidFill>
                  <a:srgbClr val="003399"/>
                </a:solidFill>
                <a:latin typeface="Microsoft Sans Serif" pitchFamily="34" charset="0"/>
              </a:rPr>
              <a:t>Valores corrientes</a:t>
            </a:r>
          </a:p>
        </p:txBody>
      </p:sp>
      <p:sp>
        <p:nvSpPr>
          <p:cNvPr id="771087" name="Rectangle 15"/>
          <p:cNvSpPr>
            <a:spLocks noChangeArrowheads="1"/>
          </p:cNvSpPr>
          <p:nvPr/>
        </p:nvSpPr>
        <p:spPr bwMode="auto">
          <a:xfrm>
            <a:off x="1331913" y="4794250"/>
            <a:ext cx="6048375" cy="939800"/>
          </a:xfrm>
          <a:prstGeom prst="rect">
            <a:avLst/>
          </a:prstGeom>
          <a:solidFill>
            <a:srgbClr val="99CCFF"/>
          </a:solidFill>
          <a:ln w="9525">
            <a:solidFill>
              <a:srgbClr val="003399"/>
            </a:solidFill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Variación anual: </a:t>
            </a:r>
            <a:r>
              <a:rPr lang="es-ES_tradnl" sz="2400" b="1" dirty="0" smtClean="0">
                <a:solidFill>
                  <a:srgbClr val="003399"/>
                </a:solidFill>
                <a:latin typeface="Microsoft Sans Serif" pitchFamily="34" charset="0"/>
              </a:rPr>
              <a:t>5.7</a:t>
            </a:r>
            <a:endParaRPr lang="es-ES_tradnl" sz="2400" b="1" dirty="0">
              <a:solidFill>
                <a:srgbClr val="003399"/>
              </a:solidFill>
              <a:latin typeface="Microsoft Sans Serif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Variación acumulada</a:t>
            </a:r>
            <a:r>
              <a:rPr lang="es-ES_tradnl" sz="2400" b="1" dirty="0" smtClean="0">
                <a:solidFill>
                  <a:srgbClr val="003399"/>
                </a:solidFill>
                <a:latin typeface="Microsoft Sans Serif" pitchFamily="34" charset="0"/>
              </a:rPr>
              <a:t>: 5.4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571472" y="6215082"/>
            <a:ext cx="18573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050" u="sng" dirty="0" smtClean="0">
                <a:solidFill>
                  <a:schemeClr val="accent2">
                    <a:lumMod val="75000"/>
                  </a:schemeClr>
                </a:solidFill>
              </a:rPr>
              <a:t>p</a:t>
            </a:r>
            <a:r>
              <a:rPr lang="es-MX" sz="1050" dirty="0" smtClean="0">
                <a:solidFill>
                  <a:schemeClr val="accent2">
                    <a:lumMod val="75000"/>
                  </a:schemeClr>
                </a:solidFill>
              </a:rPr>
              <a:t>  preliminar</a:t>
            </a:r>
            <a:endParaRPr lang="es-MX" sz="105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1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1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7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7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7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7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7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71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1082" grpId="0"/>
      <p:bldP spid="771083" grpId="0"/>
      <p:bldP spid="771084" grpId="0" animBg="1"/>
      <p:bldP spid="771085" grpId="0" animBg="1"/>
      <p:bldP spid="771086" grpId="0"/>
      <p:bldP spid="771087" grpId="0" animBg="1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144463"/>
            <a:ext cx="8991600" cy="439737"/>
            <a:chOff x="48" y="59"/>
            <a:chExt cx="5664" cy="277"/>
          </a:xfrm>
        </p:grpSpPr>
        <p:sp>
          <p:nvSpPr>
            <p:cNvPr id="789507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78950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789509" name="Rectangle 5"/>
          <p:cNvSpPr>
            <a:spLocks noChangeArrowheads="1"/>
          </p:cNvSpPr>
          <p:nvPr/>
        </p:nvSpPr>
        <p:spPr bwMode="auto">
          <a:xfrm>
            <a:off x="0" y="600075"/>
            <a:ext cx="9144000" cy="1128713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Producto Interno Bruto Nominal</a:t>
            </a:r>
            <a:r>
              <a:rPr lang="es-MX" sz="2800" b="1" dirty="0">
                <a:solidFill>
                  <a:srgbClr val="006666"/>
                </a:solidFill>
                <a:latin typeface="Microsoft Sans Serif" pitchFamily="34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(Estructura porcentual)</a:t>
            </a:r>
            <a:endParaRPr lang="es-ES_tradnl" dirty="0">
              <a:solidFill>
                <a:srgbClr val="0066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endParaRPr lang="es-ES_tradnl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789576" name="Text Box 72"/>
          <p:cNvSpPr txBox="1">
            <a:spLocks noChangeArrowheads="1"/>
          </p:cNvSpPr>
          <p:nvPr/>
        </p:nvSpPr>
        <p:spPr bwMode="auto">
          <a:xfrm>
            <a:off x="323528" y="1340768"/>
            <a:ext cx="977900" cy="51911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2800" b="1" dirty="0"/>
              <a:t>1980</a:t>
            </a:r>
            <a:endParaRPr lang="es-ES" sz="2800" b="1" dirty="0"/>
          </a:p>
        </p:txBody>
      </p:sp>
      <p:sp>
        <p:nvSpPr>
          <p:cNvPr id="789577" name="Text Box 73"/>
          <p:cNvSpPr txBox="1">
            <a:spLocks noChangeArrowheads="1"/>
          </p:cNvSpPr>
          <p:nvPr/>
        </p:nvSpPr>
        <p:spPr bwMode="auto">
          <a:xfrm>
            <a:off x="7668344" y="1268760"/>
            <a:ext cx="977900" cy="51911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2800" b="1" dirty="0"/>
              <a:t>1993</a:t>
            </a:r>
            <a:endParaRPr lang="es-ES" sz="2800" b="1" dirty="0"/>
          </a:p>
        </p:txBody>
      </p:sp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4" name="Group 7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89581" name="Picture 7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89582" name="Text Box 7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89583" name="Text Box 7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64" name="Text Box 72"/>
          <p:cNvSpPr txBox="1">
            <a:spLocks noChangeArrowheads="1"/>
          </p:cNvSpPr>
          <p:nvPr/>
        </p:nvSpPr>
        <p:spPr bwMode="auto">
          <a:xfrm>
            <a:off x="323528" y="3789040"/>
            <a:ext cx="986167" cy="52322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2800" b="1" dirty="0" smtClean="0"/>
              <a:t>2003</a:t>
            </a:r>
            <a:endParaRPr lang="es-ES" sz="2800" b="1" dirty="0"/>
          </a:p>
        </p:txBody>
      </p:sp>
      <p:sp>
        <p:nvSpPr>
          <p:cNvPr id="65" name="Text Box 73"/>
          <p:cNvSpPr txBox="1">
            <a:spLocks noChangeArrowheads="1"/>
          </p:cNvSpPr>
          <p:nvPr/>
        </p:nvSpPr>
        <p:spPr bwMode="auto">
          <a:xfrm>
            <a:off x="7740352" y="3789040"/>
            <a:ext cx="986167" cy="52322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2800" b="1" dirty="0" smtClean="0"/>
              <a:t>2008</a:t>
            </a:r>
            <a:endParaRPr lang="es-ES" sz="2800" b="1" dirty="0"/>
          </a:p>
        </p:txBody>
      </p:sp>
      <p:sp>
        <p:nvSpPr>
          <p:cNvPr id="67" name="66 Rectángulo"/>
          <p:cNvSpPr/>
          <p:nvPr/>
        </p:nvSpPr>
        <p:spPr>
          <a:xfrm>
            <a:off x="35496" y="6248345"/>
            <a:ext cx="46891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200" dirty="0" smtClean="0">
                <a:solidFill>
                  <a:srgbClr val="006666"/>
                </a:solidFill>
                <a:latin typeface="Microsoft Sans Serif" pitchFamily="34" charset="0"/>
              </a:rPr>
              <a:t>* Servicios de intermediación Financiera Medidos Indirectamente</a:t>
            </a:r>
            <a:endParaRPr lang="es-MX" sz="1200" dirty="0"/>
          </a:p>
        </p:txBody>
      </p:sp>
      <p:graphicFrame>
        <p:nvGraphicFramePr>
          <p:cNvPr id="18" name="1 Gráfico"/>
          <p:cNvGraphicFramePr>
            <a:graphicFrameLocks/>
          </p:cNvGraphicFramePr>
          <p:nvPr/>
        </p:nvGraphicFramePr>
        <p:xfrm>
          <a:off x="1187624" y="1484784"/>
          <a:ext cx="3495624" cy="229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2 Gráfico"/>
          <p:cNvGraphicFramePr>
            <a:graphicFrameLocks/>
          </p:cNvGraphicFramePr>
          <p:nvPr/>
        </p:nvGraphicFramePr>
        <p:xfrm>
          <a:off x="4716016" y="1556792"/>
          <a:ext cx="3600400" cy="229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3 Gráfico"/>
          <p:cNvGraphicFramePr>
            <a:graphicFrameLocks/>
          </p:cNvGraphicFramePr>
          <p:nvPr/>
        </p:nvGraphicFramePr>
        <p:xfrm>
          <a:off x="1115616" y="3933056"/>
          <a:ext cx="3537917" cy="229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23" name="22 Grupo"/>
          <p:cNvGrpSpPr/>
          <p:nvPr/>
        </p:nvGrpSpPr>
        <p:grpSpPr>
          <a:xfrm>
            <a:off x="4716016" y="4005064"/>
            <a:ext cx="4427984" cy="2479898"/>
            <a:chOff x="4716016" y="4005064"/>
            <a:chExt cx="4427984" cy="2479898"/>
          </a:xfrm>
        </p:grpSpPr>
        <p:graphicFrame>
          <p:nvGraphicFramePr>
            <p:cNvPr id="21" name="4 Gráfico"/>
            <p:cNvGraphicFramePr>
              <a:graphicFrameLocks/>
            </p:cNvGraphicFramePr>
            <p:nvPr/>
          </p:nvGraphicFramePr>
          <p:xfrm>
            <a:off x="4716016" y="4005064"/>
            <a:ext cx="3639640" cy="229835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pic>
          <p:nvPicPr>
            <p:cNvPr id="1496066" name="Imagen 1" descr="image00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543550" y="6237312"/>
              <a:ext cx="3600450" cy="247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9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9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8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8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9509" grpId="0"/>
      <p:bldP spid="789576" grpId="0"/>
      <p:bldP spid="789577" grpId="0"/>
      <p:bldP spid="64" grpId="0"/>
      <p:bldP spid="65" grpId="0"/>
      <p:bldP spid="67" grpId="0"/>
      <p:bldGraphic spid="18" grpId="0">
        <p:bldAsOne/>
      </p:bldGraphic>
      <p:bldGraphic spid="19" grpId="0">
        <p:bldAsOne/>
      </p:bldGraphic>
      <p:bldGraphic spid="20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3122" name="Group 2"/>
          <p:cNvGrpSpPr>
            <a:grpSpLocks/>
          </p:cNvGrpSpPr>
          <p:nvPr/>
        </p:nvGrpSpPr>
        <p:grpSpPr bwMode="auto">
          <a:xfrm>
            <a:off x="34925" y="44450"/>
            <a:ext cx="8991600" cy="439738"/>
            <a:chOff x="48" y="59"/>
            <a:chExt cx="5664" cy="277"/>
          </a:xfrm>
        </p:grpSpPr>
        <p:sp>
          <p:nvSpPr>
            <p:cNvPr id="77312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2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Herramientas de Análisis</a:t>
              </a:r>
            </a:p>
          </p:txBody>
        </p:sp>
        <p:pic>
          <p:nvPicPr>
            <p:cNvPr id="77312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73125" name="Group 5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77312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73127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73128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73129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73131" name="Rectangle 11"/>
          <p:cNvSpPr>
            <a:spLocks noChangeArrowheads="1"/>
          </p:cNvSpPr>
          <p:nvPr/>
        </p:nvSpPr>
        <p:spPr bwMode="auto">
          <a:xfrm>
            <a:off x="296614" y="2185194"/>
            <a:ext cx="3195638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800" b="1" dirty="0">
                <a:solidFill>
                  <a:srgbClr val="003399"/>
                </a:solidFill>
                <a:latin typeface="Microsoft Sans Serif" pitchFamily="34" charset="0"/>
              </a:rPr>
              <a:t>Valores constantes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800" b="1" dirty="0" smtClean="0">
                <a:solidFill>
                  <a:srgbClr val="003399"/>
                </a:solidFill>
                <a:latin typeface="Microsoft Sans Serif" pitchFamily="34" charset="0"/>
              </a:rPr>
              <a:t>(índices)</a:t>
            </a:r>
            <a:endParaRPr lang="es-ES_tradnl" sz="2800" b="1" dirty="0">
              <a:solidFill>
                <a:srgbClr val="003399"/>
              </a:solidFill>
              <a:latin typeface="Microsoft Sans Serif" pitchFamily="34" charset="0"/>
            </a:endParaRPr>
          </a:p>
        </p:txBody>
      </p:sp>
      <p:sp>
        <p:nvSpPr>
          <p:cNvPr id="773132" name="Rectangle 12"/>
          <p:cNvSpPr>
            <a:spLocks noChangeArrowheads="1"/>
          </p:cNvSpPr>
          <p:nvPr/>
        </p:nvSpPr>
        <p:spPr bwMode="auto">
          <a:xfrm>
            <a:off x="4787652" y="1124744"/>
            <a:ext cx="3960812" cy="4105275"/>
          </a:xfrm>
          <a:prstGeom prst="rect">
            <a:avLst/>
          </a:prstGeom>
          <a:solidFill>
            <a:srgbClr val="99CCFF"/>
          </a:solidFill>
          <a:ln w="9525">
            <a:solidFill>
              <a:srgbClr val="003399"/>
            </a:solidFill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Originales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Variaciones anuales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Variaciones acumuladas</a:t>
            </a:r>
            <a:endParaRPr lang="es-ES_tradnl" sz="2800" b="1" dirty="0">
              <a:solidFill>
                <a:srgbClr val="003399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Desestacionalizadas</a:t>
            </a:r>
            <a:r>
              <a:rPr lang="es-ES_tradnl" b="1" baseline="30000" dirty="0">
                <a:solidFill>
                  <a:srgbClr val="003399"/>
                </a:solidFill>
                <a:latin typeface="Microsoft Sans Serif" pitchFamily="34" charset="0"/>
              </a:rPr>
              <a:t>1/</a:t>
            </a:r>
            <a:endParaRPr lang="es-ES_tradnl" b="1" dirty="0">
              <a:solidFill>
                <a:srgbClr val="003399"/>
              </a:solidFill>
              <a:latin typeface="Microsoft Sans Serif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Variaciones mensuales o trimestrales</a:t>
            </a:r>
          </a:p>
          <a:p>
            <a:pPr marL="342900" indent="-342900">
              <a:spcBef>
                <a:spcPct val="20000"/>
              </a:spcBef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Tendencia-ciclo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Variaciones mensuales o trimestrales</a:t>
            </a:r>
          </a:p>
        </p:txBody>
      </p:sp>
      <p:sp>
        <p:nvSpPr>
          <p:cNvPr id="773133" name="AutoShape 13"/>
          <p:cNvSpPr>
            <a:spLocks noChangeArrowheads="1"/>
          </p:cNvSpPr>
          <p:nvPr/>
        </p:nvSpPr>
        <p:spPr bwMode="auto">
          <a:xfrm>
            <a:off x="3563689" y="2637631"/>
            <a:ext cx="838200" cy="533400"/>
          </a:xfrm>
          <a:prstGeom prst="rightArrow">
            <a:avLst>
              <a:gd name="adj1" fmla="val 50000"/>
              <a:gd name="adj2" fmla="val 39286"/>
            </a:avLst>
          </a:prstGeom>
          <a:solidFill>
            <a:srgbClr val="003399"/>
          </a:solidFill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</a:pPr>
            <a:endParaRPr lang="es-MX" sz="2400">
              <a:latin typeface="Times New Roman" pitchFamily="18" charset="0"/>
            </a:endParaRPr>
          </a:p>
        </p:txBody>
      </p:sp>
      <p:sp>
        <p:nvSpPr>
          <p:cNvPr id="773138" name="Text Box 18"/>
          <p:cNvSpPr txBox="1">
            <a:spLocks noChangeArrowheads="1"/>
          </p:cNvSpPr>
          <p:nvPr/>
        </p:nvSpPr>
        <p:spPr bwMode="auto">
          <a:xfrm>
            <a:off x="539750" y="5702300"/>
            <a:ext cx="8064500" cy="425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r>
              <a:rPr lang="es-ES_tradnl" sz="1400" b="1" baseline="30000" dirty="0">
                <a:solidFill>
                  <a:srgbClr val="003399"/>
                </a:solidFill>
              </a:rPr>
              <a:t>1/ </a:t>
            </a:r>
            <a:r>
              <a:rPr lang="es-ES_tradnl" sz="1400" b="1" dirty="0">
                <a:solidFill>
                  <a:srgbClr val="003399"/>
                </a:solidFill>
              </a:rPr>
              <a:t> Las </a:t>
            </a:r>
            <a:r>
              <a:rPr lang="es-ES" sz="1400" b="1" dirty="0">
                <a:solidFill>
                  <a:srgbClr val="003399"/>
                </a:solidFill>
              </a:rPr>
              <a:t>series </a:t>
            </a:r>
            <a:r>
              <a:rPr lang="es-ES" sz="1400" b="1" dirty="0" err="1">
                <a:solidFill>
                  <a:srgbClr val="003399"/>
                </a:solidFill>
              </a:rPr>
              <a:t>desestacionalizadas</a:t>
            </a:r>
            <a:r>
              <a:rPr lang="es-ES" sz="1400" b="1" dirty="0">
                <a:solidFill>
                  <a:srgbClr val="003399"/>
                </a:solidFill>
              </a:rPr>
              <a:t> son aplicables a todos los indicadores de estadística básica y de contabilidad nacional, que cumplan con las características necesarias.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7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7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77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3131" grpId="0"/>
      <p:bldP spid="773132" grpId="0" animBg="1"/>
      <p:bldP spid="773133" grpId="0" animBg="1"/>
      <p:bldP spid="7731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s-MX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ea typeface="+mn-ea"/>
                <a:cs typeface="Microsoft Sans Serif" pitchFamily="34" charset="0"/>
              </a:rPr>
              <a:t>Componentes de una serie de tiempo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637112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defRPr/>
            </a:pPr>
            <a:endParaRPr lang="es-MX" sz="2600" b="1" dirty="0" smtClean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s-MX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Componente irregular</a:t>
            </a:r>
          </a:p>
          <a:p>
            <a:pPr>
              <a:spcBef>
                <a:spcPct val="0"/>
              </a:spcBef>
              <a:defRPr/>
            </a:pPr>
            <a:endParaRPr lang="es-MX" sz="2600" b="1" dirty="0" smtClean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es-MX" sz="2600" b="1" dirty="0" smtClean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s-ES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Componente de tendencia</a:t>
            </a:r>
          </a:p>
          <a:p>
            <a:pPr>
              <a:spcBef>
                <a:spcPct val="0"/>
              </a:spcBef>
              <a:defRPr/>
            </a:pPr>
            <a:endParaRPr lang="es-ES" sz="2600" b="1" dirty="0" smtClean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es-MX" sz="2600" b="1" dirty="0" smtClean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s-ES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Componente cíclico</a:t>
            </a:r>
          </a:p>
          <a:p>
            <a:pPr>
              <a:spcBef>
                <a:spcPct val="0"/>
              </a:spcBef>
              <a:defRPr/>
            </a:pPr>
            <a:endParaRPr lang="es-ES" sz="2600" b="1" dirty="0" smtClean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s-MX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Componente estacional (incluye efectos calendario y de semana santa)</a:t>
            </a:r>
          </a:p>
          <a:p>
            <a:pPr>
              <a:spcBef>
                <a:spcPct val="0"/>
              </a:spcBef>
              <a:defRPr/>
            </a:pPr>
            <a:endParaRPr lang="es-ES" sz="2600" b="1" dirty="0" smtClean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4925" y="44450"/>
            <a:ext cx="8991600" cy="439738"/>
            <a:chOff x="48" y="59"/>
            <a:chExt cx="5664" cy="277"/>
          </a:xfrm>
        </p:grpSpPr>
        <p:sp>
          <p:nvSpPr>
            <p:cNvPr id="5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2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Herramientas de Análisis</a:t>
              </a:r>
            </a:p>
          </p:txBody>
        </p:sp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179512" y="778694"/>
            <a:ext cx="8784976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 algn="r">
              <a:lnSpc>
                <a:spcPct val="150000"/>
              </a:lnSpc>
              <a:spcBef>
                <a:spcPts val="0"/>
              </a:spcBef>
              <a:buFontTx/>
              <a:buChar char="•"/>
              <a:defRPr/>
            </a:pPr>
            <a:r>
              <a:rPr lang="es-MX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ea typeface="+mn-ea"/>
                <a:cs typeface="Microsoft Sans Serif" pitchFamily="34" charset="0"/>
              </a:rPr>
              <a:t>Factores no económicos que afectan a </a:t>
            </a:r>
            <a:br>
              <a:rPr lang="es-MX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ea typeface="+mn-ea"/>
                <a:cs typeface="Microsoft Sans Serif" pitchFamily="34" charset="0"/>
              </a:rPr>
            </a:br>
            <a:r>
              <a:rPr lang="es-MX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ea typeface="+mn-ea"/>
                <a:cs typeface="Microsoft Sans Serif" pitchFamily="34" charset="0"/>
              </a:rPr>
              <a:t>las series de tiempo</a:t>
            </a:r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457200" y="2248272"/>
            <a:ext cx="8229600" cy="4205064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MX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icrosoft Sans Serif" pitchFamily="34" charset="0"/>
                <a:cs typeface="Microsoft Sans Serif" pitchFamily="34" charset="0"/>
              </a:rPr>
              <a:t>Efectos estacionales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MX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icrosoft Sans Serif" pitchFamily="34" charset="0"/>
                <a:cs typeface="Microsoft Sans Serif" pitchFamily="34" charset="0"/>
              </a:rPr>
              <a:t>Efectos de calendario</a:t>
            </a:r>
          </a:p>
          <a:p>
            <a:pPr marL="742950" marR="0" lvl="1" indent="-28575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Helvetica" pitchFamily="34" charset="0"/>
              <a:buChar char="─"/>
              <a:tabLst/>
              <a:defRPr/>
            </a:pPr>
            <a:r>
              <a:rPr lang="es-MX" sz="2400" b="1" dirty="0" smtClean="0">
                <a:solidFill>
                  <a:srgbClr val="003399"/>
                </a:solidFill>
                <a:latin typeface="Microsoft Sans Serif" pitchFamily="34" charset="0"/>
              </a:rPr>
              <a:t>Frecuencia de los días de la semana</a:t>
            </a:r>
          </a:p>
          <a:p>
            <a:pPr marL="742950" marR="0" lvl="1" indent="-28575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Helvetica" pitchFamily="34" charset="0"/>
              <a:buChar char="─"/>
              <a:tabLst/>
              <a:defRPr/>
            </a:pPr>
            <a:r>
              <a:rPr lang="es-MX" sz="2400" b="1" dirty="0" smtClean="0">
                <a:solidFill>
                  <a:srgbClr val="003399"/>
                </a:solidFill>
                <a:latin typeface="Microsoft Sans Serif" pitchFamily="34" charset="0"/>
              </a:rPr>
              <a:t>Semana  santa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Tx/>
              <a:buChar char="•"/>
              <a:defRPr/>
            </a:pPr>
            <a:r>
              <a:rPr lang="es-MX" sz="2800" b="1" kern="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Efectos irregulares</a:t>
            </a:r>
          </a:p>
          <a:p>
            <a:pPr marL="742950" lvl="1" indent="-285750">
              <a:lnSpc>
                <a:spcPct val="160000"/>
              </a:lnSpc>
              <a:spcBef>
                <a:spcPts val="0"/>
              </a:spcBef>
              <a:buFont typeface="Helvetica" pitchFamily="34" charset="0"/>
              <a:buChar char="─"/>
              <a:defRPr/>
            </a:pPr>
            <a:r>
              <a:rPr lang="es-MX" sz="2400" b="1" dirty="0" smtClean="0">
                <a:solidFill>
                  <a:srgbClr val="003399"/>
                </a:solidFill>
                <a:latin typeface="Microsoft Sans Serif" pitchFamily="34" charset="0"/>
              </a:rPr>
              <a:t>Eventos (huelgas, influenza, terremotos, huracanes, etc.)</a:t>
            </a:r>
          </a:p>
          <a:p>
            <a:pPr marL="742950" lvl="1" indent="-285750">
              <a:lnSpc>
                <a:spcPct val="160000"/>
              </a:lnSpc>
              <a:spcBef>
                <a:spcPts val="0"/>
              </a:spcBef>
              <a:buFont typeface="Helvetica" pitchFamily="34" charset="0"/>
              <a:buChar char="─"/>
              <a:defRPr/>
            </a:pPr>
            <a:r>
              <a:rPr lang="es-MX" sz="2400" b="1" dirty="0" smtClean="0">
                <a:solidFill>
                  <a:srgbClr val="003399"/>
                </a:solidFill>
                <a:latin typeface="Microsoft Sans Serif" pitchFamily="34" charset="0"/>
              </a:rPr>
              <a:t>Error estadístico</a:t>
            </a:r>
          </a:p>
          <a:p>
            <a:pPr marL="342900" marR="0" lvl="1" indent="-34290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MX" sz="28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+mn-lt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1229862" y="-24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MX" b="1" i="1" dirty="0" smtClean="0">
                <a:solidFill>
                  <a:srgbClr val="000099"/>
                </a:solidFill>
                <a:latin typeface="Trebuchet MS" pitchFamily="34" charset="0"/>
              </a:rPr>
              <a:t>Series </a:t>
            </a:r>
            <a:r>
              <a:rPr lang="es-MX" b="1" i="1" dirty="0" err="1" smtClean="0">
                <a:solidFill>
                  <a:srgbClr val="000099"/>
                </a:solidFill>
                <a:latin typeface="Trebuchet MS" pitchFamily="34" charset="0"/>
              </a:rPr>
              <a:t>Desestacionalizadas</a:t>
            </a:r>
            <a:endParaRPr lang="es-MX" b="1" i="1" dirty="0">
              <a:solidFill>
                <a:srgbClr val="000099"/>
              </a:solidFill>
              <a:latin typeface="Trebuchet MS" pitchFamily="34" charset="0"/>
            </a:endParaRPr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2" y="346051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5410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785411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2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Utilidad de los Resultados</a:t>
              </a:r>
            </a:p>
          </p:txBody>
        </p:sp>
        <p:pic>
          <p:nvPicPr>
            <p:cNvPr id="785412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785413" name="Rectangle 5"/>
          <p:cNvSpPr>
            <a:spLocks noChangeArrowheads="1"/>
          </p:cNvSpPr>
          <p:nvPr/>
        </p:nvSpPr>
        <p:spPr bwMode="auto">
          <a:xfrm>
            <a:off x="827088" y="2667000"/>
            <a:ext cx="7345362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spcBef>
                <a:spcPct val="0"/>
              </a:spcBef>
            </a:pPr>
            <a:r>
              <a:rPr lang="es-ES_tradnl" sz="4000" dirty="0" smtClean="0">
                <a:solidFill>
                  <a:srgbClr val="006666"/>
                </a:solidFill>
                <a:latin typeface="Microsoft Sans Serif" pitchFamily="34" charset="0"/>
              </a:rPr>
              <a:t>Oferta </a:t>
            </a:r>
            <a:r>
              <a:rPr lang="es-ES_tradnl" sz="4000" dirty="0">
                <a:solidFill>
                  <a:srgbClr val="006666"/>
                </a:solidFill>
                <a:latin typeface="Microsoft Sans Serif" pitchFamily="34" charset="0"/>
              </a:rPr>
              <a:t>de </a:t>
            </a:r>
            <a:r>
              <a:rPr lang="es-ES_tradnl" sz="4000" dirty="0" smtClean="0">
                <a:solidFill>
                  <a:srgbClr val="006666"/>
                </a:solidFill>
                <a:latin typeface="Microsoft Sans Serif" pitchFamily="34" charset="0"/>
              </a:rPr>
              <a:t>Indicadores Económicos de Coyuntura</a:t>
            </a:r>
            <a:endParaRPr lang="es-ES_tradnl" sz="4000" dirty="0">
              <a:solidFill>
                <a:schemeClr val="tx2"/>
              </a:solidFill>
              <a:latin typeface="Microsoft Sans Serif" pitchFamily="34" charset="0"/>
            </a:endParaRPr>
          </a:p>
        </p:txBody>
      </p:sp>
      <p:grpSp>
        <p:nvGrpSpPr>
          <p:cNvPr id="785414" name="Group 6"/>
          <p:cNvGrpSpPr>
            <a:grpSpLocks/>
          </p:cNvGrpSpPr>
          <p:nvPr/>
        </p:nvGrpSpPr>
        <p:grpSpPr bwMode="auto">
          <a:xfrm>
            <a:off x="104775" y="6478588"/>
            <a:ext cx="9032875" cy="365125"/>
            <a:chOff x="48" y="4020"/>
            <a:chExt cx="5690" cy="230"/>
          </a:xfrm>
        </p:grpSpPr>
        <p:grpSp>
          <p:nvGrpSpPr>
            <p:cNvPr id="785415" name="Group 7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85416" name="Picture 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85417" name="Text Box 9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85418" name="Text Box 10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5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5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54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 bwMode="auto">
          <a:xfrm>
            <a:off x="7773681" y="2276872"/>
            <a:ext cx="288032" cy="144016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7773681" y="2636912"/>
            <a:ext cx="288032" cy="144016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7773681" y="3573016"/>
            <a:ext cx="288032" cy="144016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827584" y="1268760"/>
          <a:ext cx="7378145" cy="4969915"/>
        </p:xfrm>
        <a:graphic>
          <a:graphicData uri="http://schemas.openxmlformats.org/drawingml/2006/table">
            <a:tbl>
              <a:tblPr/>
              <a:tblGrid>
                <a:gridCol w="5482273"/>
                <a:gridCol w="896076"/>
                <a:gridCol w="999796"/>
              </a:tblGrid>
              <a:tr h="182059">
                <a:tc row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1000" b="1" dirty="0">
                          <a:latin typeface="Arial Narrow" pitchFamily="34" charset="0"/>
                          <a:ea typeface="Times New Roman"/>
                          <a:cs typeface="Times New Roman"/>
                        </a:rPr>
                        <a:t>Denominación</a:t>
                      </a:r>
                      <a:endParaRPr lang="es-MX" sz="18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1000" b="1" dirty="0" smtClean="0">
                          <a:latin typeface="Arial Narrow" pitchFamily="34" charset="0"/>
                          <a:ea typeface="Times New Roman"/>
                          <a:cs typeface="Times New Roman"/>
                        </a:rPr>
                        <a:t>PIBN</a:t>
                      </a:r>
                      <a:endParaRPr lang="es-MX" sz="18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2199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900" b="1" dirty="0">
                          <a:latin typeface="Arial Narrow" pitchFamily="34" charset="0"/>
                          <a:ea typeface="Times New Roman"/>
                          <a:cs typeface="Times New Roman"/>
                        </a:rPr>
                        <a:t>Millones de Pesos</a:t>
                      </a:r>
                      <a:endParaRPr lang="es-MX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900" b="1" dirty="0">
                          <a:latin typeface="Arial Narrow" pitchFamily="34" charset="0"/>
                          <a:ea typeface="Times New Roman"/>
                          <a:cs typeface="Times New Roman"/>
                        </a:rPr>
                        <a:t>Estructura %</a:t>
                      </a:r>
                      <a:endParaRPr lang="es-MX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76555" indent="-365760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tabLst>
                          <a:tab pos="367665" algn="l"/>
                        </a:tabLs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Arial"/>
                        </a:rPr>
                        <a:t>PRODUCTO INTERNO BRUTO </a:t>
                      </a:r>
                      <a:r>
                        <a:rPr lang="es-MX" sz="800" b="1">
                          <a:latin typeface="Arial Narrow" pitchFamily="34" charset="0"/>
                          <a:ea typeface="Calibri"/>
                          <a:cs typeface="Arial"/>
                        </a:rPr>
                        <a:t>(a precios de mercado)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 dirty="0">
                          <a:latin typeface="Arial Narrow" pitchFamily="34" charset="0"/>
                          <a:ea typeface="Calibri"/>
                          <a:cs typeface="Calibri"/>
                        </a:rPr>
                        <a:t>16,829,386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MX" sz="900">
                        <a:latin typeface="Arial Narrow" pitchFamily="34" charset="0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76555" indent="-36576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766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Impuestos a los productos, netos de subsidios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760,716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MX" sz="900">
                        <a:latin typeface="Arial Narrow" pitchFamily="34" charset="0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76555" indent="-36576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7665" algn="l"/>
                        </a:tabLs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Arial"/>
                        </a:rPr>
                        <a:t>VALOR AGREGADO BRUTO </a:t>
                      </a:r>
                      <a:r>
                        <a:rPr lang="es-MX" sz="800" b="1">
                          <a:latin typeface="Arial Narrow" pitchFamily="34" charset="0"/>
                          <a:ea typeface="Calibri"/>
                          <a:cs typeface="Arial"/>
                        </a:rPr>
                        <a:t>(en valores básicos</a:t>
                      </a:r>
                      <a:r>
                        <a:rPr lang="es-MX" sz="900" b="1">
                          <a:latin typeface="Arial Narrow" pitchFamily="34" charset="0"/>
                          <a:ea typeface="Calibri"/>
                          <a:cs typeface="Arial"/>
                        </a:rPr>
                        <a:t>)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Calibri"/>
                        </a:rPr>
                        <a:t>16,068,671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Calibri"/>
                        </a:rPr>
                        <a:t>100.0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76555" indent="-36576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7665" algn="l"/>
                        </a:tabLst>
                      </a:pPr>
                      <a:r>
                        <a:rPr lang="es-MX" sz="900" b="1" dirty="0">
                          <a:latin typeface="Arial Narrow" pitchFamily="34" charset="0"/>
                          <a:ea typeface="Calibri"/>
                          <a:cs typeface="Arial"/>
                        </a:rPr>
                        <a:t>Actividades Primarias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Calibri"/>
                        </a:rPr>
                        <a:t>609,262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 dirty="0">
                          <a:latin typeface="Arial Narrow" pitchFamily="34" charset="0"/>
                          <a:ea typeface="Calibri"/>
                          <a:cs typeface="Calibri"/>
                        </a:rPr>
                        <a:t>3.8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11	Agricultura, cría y explotación de animales, aprovechamiento forestal, pesca y caza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609,262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3.8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76555" indent="-36576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7665" algn="l"/>
                        </a:tabLs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Arial"/>
                        </a:rPr>
                        <a:t>Actividades Secundarias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Calibri"/>
                        </a:rPr>
                        <a:t>5,560,842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 dirty="0">
                          <a:latin typeface="Arial Narrow" pitchFamily="34" charset="0"/>
                          <a:ea typeface="Calibri"/>
                          <a:cs typeface="Calibri"/>
                        </a:rPr>
                        <a:t>34.6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21	Minería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1,208,331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7.5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084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22	Generación, transmisión y distribución de energía eléctrica, suministro de  agua y de gas por ductos al consumidor final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Calibri"/>
                        </a:rPr>
                        <a:t>257,026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Calibri"/>
                        </a:rPr>
                        <a:t>1.6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23	Construcción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Calibri"/>
                        </a:rPr>
                        <a:t>1,181,696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7.4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31-33	Industrias manufactureras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2,913,790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18.1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76555" indent="-36576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7665" algn="l"/>
                        </a:tabLs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Arial"/>
                        </a:rPr>
                        <a:t>Actividades Terciarias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Calibri"/>
                        </a:rPr>
                        <a:t>9,898,566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b="1">
                          <a:latin typeface="Arial Narrow" pitchFamily="34" charset="0"/>
                          <a:ea typeface="Calibri"/>
                          <a:cs typeface="Calibri"/>
                        </a:rPr>
                        <a:t>61.6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43-46	Comercio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2,666,741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16.6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48-49	Transportes, correos y  almacenamiento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1,037,729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6.5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51	Información en medios masivos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365,321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Calibri"/>
                        </a:rPr>
                        <a:t>2.3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52	Servicios financieros y de seguros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522,310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3.2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53	Servicios inmobiliarios y de alquiler de bienes muebles e intangibles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1,869,575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11.6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54	Servicios profesionales, científicos y técnicos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330,914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Calibri"/>
                        </a:rPr>
                        <a:t>2.1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55	Corporativos 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94,573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0.6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6710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56	Servicios de apoyo a los negocios y manejo de desechos y servicios de remediación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522,817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3.3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61	Servicios educativos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659,571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4.1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62	Servicios de salud y de asistencia social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353,951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2.2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71	Servicios de esparcimiento, culturales y deportivos, y otros servicios recreativos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66,881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0.4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72	Servicios de alojamiento temporal y de preparación de alimentos y bebidas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356,337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2.2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868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Arial"/>
                        </a:rPr>
                        <a:t>81	Otros servicios excepto actividades gubernamentales 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Calibri"/>
                        </a:rPr>
                        <a:t>336,239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>
                          <a:latin typeface="Arial Narrow" pitchFamily="34" charset="0"/>
                          <a:ea typeface="Calibri"/>
                          <a:cs typeface="Calibri"/>
                        </a:rPr>
                        <a:t>2.1</a:t>
                      </a:r>
                      <a:endParaRPr lang="es-MX" sz="14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811">
                <a:tc>
                  <a:txBody>
                    <a:bodyPr/>
                    <a:lstStyle/>
                    <a:p>
                      <a:pPr marL="323850" indent="-32385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32105" algn="l"/>
                        </a:tabLs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Arial"/>
                        </a:rPr>
                        <a:t>93	Actividades legislativas, gubernamentales, de impartición de justicia y de organismos internacionales y extraterritoriales 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Calibri"/>
                        </a:rPr>
                        <a:t>715,607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900" dirty="0">
                          <a:latin typeface="Arial Narrow" pitchFamily="34" charset="0"/>
                          <a:ea typeface="Calibri"/>
                          <a:cs typeface="Calibri"/>
                        </a:rPr>
                        <a:t>4.4</a:t>
                      </a:r>
                      <a:endParaRPr lang="es-MX" sz="1400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787458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787459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787460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87461" name="Group 5"/>
          <p:cNvGrpSpPr>
            <a:grpSpLocks/>
          </p:cNvGrpSpPr>
          <p:nvPr/>
        </p:nvGrpSpPr>
        <p:grpSpPr bwMode="auto">
          <a:xfrm>
            <a:off x="76200" y="6448425"/>
            <a:ext cx="9032875" cy="365125"/>
            <a:chOff x="48" y="4020"/>
            <a:chExt cx="5690" cy="230"/>
          </a:xfrm>
        </p:grpSpPr>
        <p:grpSp>
          <p:nvGrpSpPr>
            <p:cNvPr id="787462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87463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87464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87465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87466" name="Rectangle 10"/>
          <p:cNvSpPr>
            <a:spLocks noChangeArrowheads="1"/>
          </p:cNvSpPr>
          <p:nvPr/>
        </p:nvSpPr>
        <p:spPr bwMode="auto">
          <a:xfrm>
            <a:off x="1184713" y="1066800"/>
            <a:ext cx="457200" cy="304800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787467" name="Rectangle 11"/>
          <p:cNvSpPr>
            <a:spLocks noChangeArrowheads="1"/>
          </p:cNvSpPr>
          <p:nvPr/>
        </p:nvSpPr>
        <p:spPr bwMode="auto">
          <a:xfrm>
            <a:off x="-214346" y="453152"/>
            <a:ext cx="9572692" cy="754053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Producto Interno Bruto Nominal, </a:t>
            </a: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segundo</a:t>
            </a: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 trimestre de 2014</a:t>
            </a:r>
            <a:endParaRPr lang="es-ES_tradnl" sz="2700" dirty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sz="1600" dirty="0">
                <a:solidFill>
                  <a:srgbClr val="006666"/>
                </a:solidFill>
                <a:latin typeface="Microsoft Sans Serif" pitchFamily="34" charset="0"/>
              </a:rPr>
              <a:t>(Estructura </a:t>
            </a:r>
            <a:r>
              <a:rPr lang="es-MX" sz="1600" dirty="0" smtClean="0">
                <a:solidFill>
                  <a:srgbClr val="006666"/>
                </a:solidFill>
                <a:latin typeface="Microsoft Sans Serif" pitchFamily="34" charset="0"/>
              </a:rPr>
              <a:t>porcentual)</a:t>
            </a:r>
            <a:endParaRPr lang="es-ES_tradnl" sz="1600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7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7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7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78746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1554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791555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endParaRPr lang="es-MX" b="1" i="1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79155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91557" name="Group 5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791558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91559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91560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91561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pSp>
        <p:nvGrpSpPr>
          <p:cNvPr id="791567" name="Group 15"/>
          <p:cNvGrpSpPr>
            <a:grpSpLocks/>
          </p:cNvGrpSpPr>
          <p:nvPr/>
        </p:nvGrpSpPr>
        <p:grpSpPr bwMode="auto">
          <a:xfrm>
            <a:off x="250825" y="571481"/>
            <a:ext cx="8642350" cy="741363"/>
            <a:chOff x="158" y="559"/>
            <a:chExt cx="5444" cy="467"/>
          </a:xfrm>
        </p:grpSpPr>
        <p:sp>
          <p:nvSpPr>
            <p:cNvPr id="791563" name="Rectangle 11"/>
            <p:cNvSpPr>
              <a:spLocks noChangeArrowheads="1"/>
            </p:cNvSpPr>
            <p:nvPr/>
          </p:nvSpPr>
          <p:spPr bwMode="auto">
            <a:xfrm>
              <a:off x="158" y="559"/>
              <a:ext cx="5444" cy="327"/>
            </a:xfrm>
            <a:prstGeom prst="rect">
              <a:avLst/>
            </a:prstGeom>
            <a:noFill/>
            <a:ln w="12700" cap="rnd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s-MX" sz="2800" dirty="0">
                  <a:solidFill>
                    <a:srgbClr val="006666"/>
                  </a:solidFill>
                  <a:latin typeface="Microsoft Sans Serif" pitchFamily="34" charset="0"/>
                </a:rPr>
                <a:t>Producto Interno </a:t>
              </a:r>
              <a:r>
                <a:rPr lang="es-MX" sz="2800" dirty="0" smtClean="0">
                  <a:solidFill>
                    <a:srgbClr val="006666"/>
                  </a:solidFill>
                  <a:latin typeface="Microsoft Sans Serif" pitchFamily="34" charset="0"/>
                </a:rPr>
                <a:t>Bruto, al segundo trimestre </a:t>
              </a:r>
              <a:r>
                <a:rPr lang="es-MX" sz="2800" dirty="0">
                  <a:solidFill>
                    <a:srgbClr val="006666"/>
                  </a:solidFill>
                  <a:latin typeface="Microsoft Sans Serif" pitchFamily="34" charset="0"/>
                </a:rPr>
                <a:t>de </a:t>
              </a:r>
              <a:r>
                <a:rPr lang="es-MX" sz="2800" dirty="0" smtClean="0">
                  <a:solidFill>
                    <a:srgbClr val="006666"/>
                  </a:solidFill>
                  <a:latin typeface="Microsoft Sans Serif" pitchFamily="34" charset="0"/>
                </a:rPr>
                <a:t>2014</a:t>
              </a:r>
              <a:endParaRPr lang="es-MX" sz="2800" dirty="0">
                <a:solidFill>
                  <a:srgbClr val="006666"/>
                </a:solidFill>
                <a:latin typeface="Microsoft Sans Serif" pitchFamily="34" charset="0"/>
              </a:endParaRPr>
            </a:p>
          </p:txBody>
        </p:sp>
        <p:sp>
          <p:nvSpPr>
            <p:cNvPr id="791564" name="Rectangle 12"/>
            <p:cNvSpPr>
              <a:spLocks noChangeArrowheads="1"/>
            </p:cNvSpPr>
            <p:nvPr/>
          </p:nvSpPr>
          <p:spPr bwMode="auto">
            <a:xfrm>
              <a:off x="388" y="871"/>
              <a:ext cx="4941" cy="1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s-MX" sz="1600" dirty="0">
                  <a:solidFill>
                    <a:srgbClr val="006666"/>
                  </a:solidFill>
                  <a:latin typeface="Microsoft Sans Serif" pitchFamily="34" charset="0"/>
                </a:rPr>
                <a:t>(Variación porcentual real respecto al mismo periodo del año </a:t>
              </a:r>
              <a:r>
                <a:rPr lang="es-MX" sz="1600" dirty="0" smtClean="0">
                  <a:solidFill>
                    <a:srgbClr val="006666"/>
                  </a:solidFill>
                  <a:latin typeface="Microsoft Sans Serif" pitchFamily="34" charset="0"/>
                </a:rPr>
                <a:t>anterior)</a:t>
              </a:r>
              <a:r>
                <a:rPr lang="es-MX" sz="1600" dirty="0" smtClean="0">
                  <a:solidFill>
                    <a:srgbClr val="FF0000"/>
                  </a:solidFill>
                  <a:latin typeface="Microsoft Sans Serif" pitchFamily="34" charset="0"/>
                </a:rPr>
                <a:t> </a:t>
              </a:r>
              <a:endParaRPr lang="es-MX" sz="1600" dirty="0">
                <a:solidFill>
                  <a:srgbClr val="FF0000"/>
                </a:solidFill>
                <a:latin typeface="Microsoft Sans Serif" pitchFamily="34" charset="0"/>
              </a:endParaRPr>
            </a:p>
          </p:txBody>
        </p:sp>
      </p:grpSp>
      <p:sp>
        <p:nvSpPr>
          <p:cNvPr id="791565" name="Text Box 13"/>
          <p:cNvSpPr txBox="1">
            <a:spLocks noChangeArrowheads="1"/>
          </p:cNvSpPr>
          <p:nvPr/>
        </p:nvSpPr>
        <p:spPr bwMode="auto">
          <a:xfrm>
            <a:off x="1219200" y="93663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sp>
        <p:nvSpPr>
          <p:cNvPr id="792071" name="Rectangle 519"/>
          <p:cNvSpPr>
            <a:spLocks noChangeArrowheads="1"/>
          </p:cNvSpPr>
          <p:nvPr/>
        </p:nvSpPr>
        <p:spPr bwMode="auto">
          <a:xfrm>
            <a:off x="323528" y="6135107"/>
            <a:ext cx="121441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r/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Cifras revisadas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6" name="15 Tabla"/>
          <p:cNvGraphicFramePr>
            <a:graphicFrameLocks noGrp="1"/>
          </p:cNvGraphicFramePr>
          <p:nvPr/>
        </p:nvGraphicFramePr>
        <p:xfrm>
          <a:off x="395536" y="1512121"/>
          <a:ext cx="8352927" cy="4639283"/>
        </p:xfrm>
        <a:graphic>
          <a:graphicData uri="http://schemas.openxmlformats.org/drawingml/2006/table">
            <a:tbl>
              <a:tblPr/>
              <a:tblGrid>
                <a:gridCol w="3573383"/>
                <a:gridCol w="598070"/>
                <a:gridCol w="598070"/>
                <a:gridCol w="601410"/>
                <a:gridCol w="601410"/>
                <a:gridCol w="598070"/>
                <a:gridCol w="596399"/>
                <a:gridCol w="594729"/>
                <a:gridCol w="591386"/>
              </a:tblGrid>
              <a:tr h="121316">
                <a:tc rowSpan="3">
                  <a:txBody>
                    <a:bodyPr/>
                    <a:lstStyle/>
                    <a:p>
                      <a:pPr marL="9017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latin typeface="Arial"/>
                          <a:ea typeface="Times New Roman"/>
                          <a:cs typeface="Times New Roman"/>
                        </a:rPr>
                        <a:t>Denominación</a:t>
                      </a:r>
                      <a:r>
                        <a:rPr lang="es-MX" sz="1000" dirty="0">
                          <a:latin typeface="Arial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MX" sz="1000" dirty="0">
                          <a:latin typeface="Arial"/>
                          <a:ea typeface="Times New Roman"/>
                          <a:cs typeface="Times New Roman"/>
                        </a:rPr>
                      </a:b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2013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2014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2131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Trimestre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Anual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Trimestre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b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meses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3864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ES" sz="800"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ES" sz="800">
                          <a:latin typeface="Arial"/>
                          <a:ea typeface="Times New Roman"/>
                          <a:cs typeface="Times New Roman"/>
                        </a:rPr>
                        <a:t>II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ES" sz="800">
                          <a:latin typeface="Arial"/>
                          <a:ea typeface="Times New Roman"/>
                          <a:cs typeface="Times New Roman"/>
                        </a:rPr>
                        <a:t>III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ES" sz="800">
                          <a:latin typeface="Arial"/>
                          <a:ea typeface="Times New Roman"/>
                          <a:cs typeface="Times New Roman"/>
                        </a:rPr>
                        <a:t>IV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ES" sz="800"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ES" sz="800">
                          <a:latin typeface="Arial"/>
                          <a:ea typeface="Times New Roman"/>
                          <a:cs typeface="Times New Roman"/>
                        </a:rPr>
                        <a:t>II</a:t>
                      </a:r>
                      <a:r>
                        <a:rPr lang="es-ES" sz="900" baseline="30000">
                          <a:latin typeface="Arial"/>
                          <a:ea typeface="Times New Roman"/>
                          <a:cs typeface="Times New Roman"/>
                        </a:rPr>
                        <a:t>p/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367665" algn="l"/>
                        </a:tabLst>
                      </a:pPr>
                      <a:r>
                        <a:rPr lang="es-MX" sz="800" b="1" dirty="0">
                          <a:latin typeface="Arial"/>
                          <a:ea typeface="Times New Roman"/>
                          <a:cs typeface="Times New Roman"/>
                        </a:rPr>
                        <a:t>PIB Total a precios de mercado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0.6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367665" algn="l"/>
                        </a:tabLst>
                      </a:pPr>
                      <a:r>
                        <a:rPr lang="es-MX" sz="800" b="1">
                          <a:latin typeface="Arial"/>
                          <a:ea typeface="Times New Roman"/>
                          <a:cs typeface="Times New Roman"/>
                        </a:rPr>
                        <a:t>Actividades Primarias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2.2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42633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 dirty="0">
                          <a:latin typeface="Arial"/>
                          <a:ea typeface="Times New Roman"/>
                          <a:cs typeface="Times New Roman"/>
                        </a:rPr>
                        <a:t>11	Agricultura, cría y explotación de animales, aprovechamiento forestal, pesca y caza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2.2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353060" algn="l"/>
                        </a:tabLst>
                      </a:pPr>
                      <a:r>
                        <a:rPr lang="es-MX" sz="800" b="1">
                          <a:latin typeface="Arial"/>
                          <a:ea typeface="Times New Roman"/>
                          <a:cs typeface="Times New Roman"/>
                        </a:rPr>
                        <a:t>Actividades Secundarias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1.6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21	Minería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1.8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2.1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56959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	Petrolera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0.9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56959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	No petrolera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5.5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4.5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3.5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3.6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311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22	Generación, transmisión y distribución de energía eléctrica, suministro de agua y de gas por ductos al consumidor final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1.1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0.1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23	Construcción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3.0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3.6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6.6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4.6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4.5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31-33	Industrias manufactureras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1.0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353060" algn="l"/>
                        </a:tabLst>
                      </a:pPr>
                      <a:r>
                        <a:rPr lang="es-MX" sz="800" b="1">
                          <a:latin typeface="Arial"/>
                          <a:ea typeface="Times New Roman"/>
                          <a:cs typeface="Times New Roman"/>
                        </a:rPr>
                        <a:t>Actividades Terciarias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2.1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43-46	Comercio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48-49	Transportes, correos y almacenamiento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0.5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51	Información en medios masivos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10.9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52	Servicios financieros y de seguros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633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53	Servicios inmobiliarios y de alquiler de bienes muebles e intangibles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1.8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54	Servicios profesionales, científicos y técnicos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1.0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3.0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2.0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55	Corporativos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1.1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2.8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1910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15.4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5.6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42633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56	Servicios de apoyo a los negocios y manejo de desechos y servicios de remediación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6.3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61	Servicios educativos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53975" algn="l"/>
                          <a:tab pos="90805" algn="l"/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0.2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1.3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1316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62	Servicios de salud y de asistencia social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3.5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633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71	Servicios de esparcimiento culturales y deportivos, y otros servicios recreativos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2.8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0.6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3.8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2.7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42633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72	Servicios de alojamiento temporal y de preparación de alimentos y bebidas 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3.9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2.1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541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>
                          <a:latin typeface="Arial"/>
                          <a:ea typeface="Times New Roman"/>
                          <a:cs typeface="Times New Roman"/>
                        </a:rPr>
                        <a:t>81	Otros servicios excepto actividades gubernamentales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2.4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2.0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0.5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2.2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62311">
                <a:tc>
                  <a:txBody>
                    <a:bodyPr/>
                    <a:lstStyle/>
                    <a:p>
                      <a:pPr marL="417195" indent="-345440">
                        <a:spcBef>
                          <a:spcPts val="200"/>
                        </a:spcBef>
                        <a:spcAft>
                          <a:spcPts val="100"/>
                        </a:spcAft>
                        <a:tabLst>
                          <a:tab pos="423545" algn="l"/>
                        </a:tabLst>
                      </a:pPr>
                      <a:r>
                        <a:rPr lang="es-MX" sz="800" dirty="0">
                          <a:latin typeface="Arial"/>
                          <a:ea typeface="Times New Roman"/>
                          <a:cs typeface="Times New Roman"/>
                        </a:rPr>
                        <a:t>93	Actividades legislativas, gubernamentales, de impartición de justicia y de organismos internacionales y extraterritoriales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0.0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76835" algn="l"/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	(-)	1.4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1.9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0.8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3.7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2.4</a:t>
                      </a:r>
                      <a:endParaRPr lang="es-MX" sz="100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58445" algn="dec"/>
                        </a:tabLst>
                      </a:pPr>
                      <a:r>
                        <a:rPr lang="es-MX" sz="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3.0</a:t>
                      </a:r>
                      <a:endParaRPr lang="es-MX" sz="1000" dirty="0">
                        <a:latin typeface="Univers"/>
                        <a:ea typeface="Times New Roman"/>
                        <a:cs typeface="Times New Roman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1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1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1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79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826" name="Rectangle 2"/>
          <p:cNvSpPr>
            <a:spLocks noChangeArrowheads="1"/>
          </p:cNvSpPr>
          <p:nvPr/>
        </p:nvSpPr>
        <p:spPr bwMode="auto">
          <a:xfrm>
            <a:off x="0" y="446107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800" dirty="0" smtClean="0">
                <a:solidFill>
                  <a:srgbClr val="006666"/>
                </a:solidFill>
                <a:latin typeface="Microsoft Sans Serif" pitchFamily="34" charset="0"/>
              </a:rPr>
              <a:t>Producto Interno Bruto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al segundo trimestre de 2014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31384" y="980728"/>
            <a:ext cx="8001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s-MX" sz="1800" dirty="0" smtClean="0">
                <a:solidFill>
                  <a:srgbClr val="006666"/>
                </a:solidFill>
                <a:latin typeface="Microsoft Sans Serif" pitchFamily="34" charset="0"/>
              </a:rPr>
              <a:t>(Variación porcentual real respecto al mismo </a:t>
            </a:r>
            <a:r>
              <a:rPr lang="es-ES_tradnl" sz="1800" dirty="0" smtClean="0">
                <a:solidFill>
                  <a:srgbClr val="006666"/>
                </a:solidFill>
                <a:latin typeface="Microsoft Sans Serif" pitchFamily="34" charset="0"/>
              </a:rPr>
              <a:t>periodo </a:t>
            </a:r>
            <a:r>
              <a:rPr lang="es-MX" sz="1800" dirty="0" smtClean="0">
                <a:solidFill>
                  <a:srgbClr val="006666"/>
                </a:solidFill>
                <a:latin typeface="Microsoft Sans Serif" pitchFamily="34" charset="0"/>
              </a:rPr>
              <a:t>del año anterior)</a:t>
            </a:r>
          </a:p>
        </p:txBody>
      </p:sp>
      <p:sp>
        <p:nvSpPr>
          <p:cNvPr id="103" name="Text Box 2"/>
          <p:cNvSpPr txBox="1">
            <a:spLocks noChangeArrowheads="1"/>
          </p:cNvSpPr>
          <p:nvPr/>
        </p:nvSpPr>
        <p:spPr bwMode="auto">
          <a:xfrm>
            <a:off x="1219200" y="93663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 dirty="0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pic>
        <p:nvPicPr>
          <p:cNvPr id="10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406380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106" name="Group 75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112" name="Group 7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114" name="Picture 7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15" name="Text Box 7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113" name="Text Box 7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aphicFrame>
        <p:nvGraphicFramePr>
          <p:cNvPr id="12" name="1 Gráfico"/>
          <p:cNvGraphicFramePr/>
          <p:nvPr/>
        </p:nvGraphicFramePr>
        <p:xfrm>
          <a:off x="683568" y="1643062"/>
          <a:ext cx="7848872" cy="4378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1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01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01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01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1826" grpId="0"/>
      <p:bldP spid="5" grpId="0"/>
      <p:bldGraphic spid="12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511741" y="997767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s-MX" sz="1800" dirty="0" smtClean="0">
                <a:solidFill>
                  <a:srgbClr val="006666"/>
                </a:solidFill>
                <a:latin typeface="Microsoft Sans Serif" pitchFamily="34" charset="0"/>
              </a:rPr>
              <a:t>(Millones de pesos constantes)</a:t>
            </a:r>
          </a:p>
        </p:txBody>
      </p:sp>
      <p:graphicFrame>
        <p:nvGraphicFramePr>
          <p:cNvPr id="153" name="Object 58"/>
          <p:cNvGraphicFramePr>
            <a:graphicFrameLocks noChangeAspect="1"/>
          </p:cNvGraphicFramePr>
          <p:nvPr/>
        </p:nvGraphicFramePr>
        <p:xfrm>
          <a:off x="179512" y="1268760"/>
          <a:ext cx="8712968" cy="5017940"/>
        </p:xfrm>
        <a:graphic>
          <a:graphicData uri="http://schemas.openxmlformats.org/presentationml/2006/ole">
            <p:oleObj spid="_x0000_s1101826" name="Gráfico" r:id="rId3" imgW="7896208" imgH="4705234" progId="MSGraph.Chart.8">
              <p:embed followColorScheme="full"/>
            </p:oleObj>
          </a:graphicData>
        </a:graphic>
      </p:graphicFrame>
      <p:sp>
        <p:nvSpPr>
          <p:cNvPr id="155" name="Rectangle 2"/>
          <p:cNvSpPr>
            <a:spLocks noChangeArrowheads="1"/>
          </p:cNvSpPr>
          <p:nvPr/>
        </p:nvSpPr>
        <p:spPr bwMode="auto">
          <a:xfrm>
            <a:off x="11575" y="497725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800" dirty="0" smtClean="0">
                <a:solidFill>
                  <a:srgbClr val="006666"/>
                </a:solidFill>
                <a:latin typeface="Microsoft Sans Serif" pitchFamily="34" charset="0"/>
              </a:rPr>
              <a:t>Producto Interno Bruto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al segundo trimestre de 2014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219200" y="93663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 dirty="0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406380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10" name="Group 75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11" name="Group 7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13" name="Picture 7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4" name="Text Box 7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12" name="Text Box 7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 dirty="0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5" name="14 CuadroTexto"/>
          <p:cNvSpPr txBox="1"/>
          <p:nvPr/>
        </p:nvSpPr>
        <p:spPr>
          <a:xfrm>
            <a:off x="8423920" y="2276872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 smtClean="0"/>
              <a:t>1.56%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oleChartEl type="gridLegend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3">
                                            <p:oleChartEl type="gridLegend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oleChartEl type="series" lvl="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53">
                                            <p:oleChartEl type="series" lvl="1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oleChartEl type="series" lvl="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3">
                                            <p:oleChartEl type="series" lvl="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OleChart spid="153" grpId="0" uiExpand="1" bld="series"/>
      <p:bldP spid="155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602" name="Text Box 2"/>
          <p:cNvSpPr txBox="1">
            <a:spLocks noChangeArrowheads="1"/>
          </p:cNvSpPr>
          <p:nvPr/>
        </p:nvSpPr>
        <p:spPr bwMode="auto">
          <a:xfrm>
            <a:off x="1219200" y="93663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pic>
        <p:nvPicPr>
          <p:cNvPr id="7936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406380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793604" name="Rectangle 4"/>
          <p:cNvSpPr>
            <a:spLocks noChangeArrowheads="1"/>
          </p:cNvSpPr>
          <p:nvPr/>
        </p:nvSpPr>
        <p:spPr bwMode="auto">
          <a:xfrm>
            <a:off x="0" y="395265"/>
            <a:ext cx="9144000" cy="519113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ES_tradnl" sz="2800" dirty="0" smtClean="0">
                <a:solidFill>
                  <a:srgbClr val="006666"/>
                </a:solidFill>
                <a:latin typeface="Microsoft Sans Serif" pitchFamily="34" charset="0"/>
              </a:rPr>
              <a:t>Componentes del PIB</a:t>
            </a:r>
            <a:endParaRPr lang="es-ES_tradnl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0" y="898503"/>
            <a:ext cx="9144001" cy="5673769"/>
            <a:chOff x="0" y="898503"/>
            <a:chExt cx="9144001" cy="5673769"/>
          </a:xfrm>
        </p:grpSpPr>
        <p:sp>
          <p:nvSpPr>
            <p:cNvPr id="793606" name="Text Box 6"/>
            <p:cNvSpPr txBox="1">
              <a:spLocks noChangeArrowheads="1"/>
            </p:cNvSpPr>
            <p:nvPr/>
          </p:nvSpPr>
          <p:spPr bwMode="auto">
            <a:xfrm>
              <a:off x="6357950" y="3857628"/>
              <a:ext cx="2209259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s-MX" sz="1200" b="1" dirty="0" smtClean="0">
                  <a:solidFill>
                    <a:srgbClr val="A50021"/>
                  </a:solidFill>
                </a:rPr>
                <a:t>ACTIVIDADES TERCIARIAS</a:t>
              </a:r>
              <a:endParaRPr lang="es-MX" sz="1200" b="1" dirty="0">
                <a:solidFill>
                  <a:srgbClr val="A50021"/>
                </a:solidFill>
              </a:endParaRPr>
            </a:p>
          </p:txBody>
        </p:sp>
        <p:grpSp>
          <p:nvGrpSpPr>
            <p:cNvPr id="45" name="44 Grupo"/>
            <p:cNvGrpSpPr/>
            <p:nvPr/>
          </p:nvGrpSpPr>
          <p:grpSpPr>
            <a:xfrm>
              <a:off x="0" y="898503"/>
              <a:ext cx="9144001" cy="5673769"/>
              <a:chOff x="0" y="898503"/>
              <a:chExt cx="9144001" cy="5673769"/>
            </a:xfrm>
          </p:grpSpPr>
          <p:grpSp>
            <p:nvGrpSpPr>
              <p:cNvPr id="3" name="Group 110"/>
              <p:cNvGrpSpPr>
                <a:grpSpLocks/>
              </p:cNvGrpSpPr>
              <p:nvPr/>
            </p:nvGrpSpPr>
            <p:grpSpPr bwMode="auto">
              <a:xfrm>
                <a:off x="2535249" y="898503"/>
                <a:ext cx="4394200" cy="2736850"/>
                <a:chOff x="1597" y="663"/>
                <a:chExt cx="2768" cy="1724"/>
              </a:xfrm>
            </p:grpSpPr>
            <p:graphicFrame>
              <p:nvGraphicFramePr>
                <p:cNvPr id="793658" name="Object 58"/>
                <p:cNvGraphicFramePr>
                  <a:graphicFrameLocks noChangeAspect="1"/>
                </p:cNvGraphicFramePr>
                <p:nvPr/>
              </p:nvGraphicFramePr>
              <p:xfrm>
                <a:off x="1597" y="663"/>
                <a:ext cx="2768" cy="1724"/>
              </p:xfrm>
              <a:graphic>
                <a:graphicData uri="http://schemas.openxmlformats.org/presentationml/2006/ole">
                  <p:oleObj spid="_x0000_s1045508" name="Gráfico" r:id="rId5" imgW="7810433" imgH="4552851" progId="MSGraph.Chart.8">
                    <p:embed followColorScheme="full"/>
                  </p:oleObj>
                </a:graphicData>
              </a:graphic>
            </p:graphicFrame>
            <p:sp>
              <p:nvSpPr>
                <p:cNvPr id="793607" name="Rectangle 7"/>
                <p:cNvSpPr>
                  <a:spLocks noChangeArrowheads="1"/>
                </p:cNvSpPr>
                <p:nvPr/>
              </p:nvSpPr>
              <p:spPr bwMode="auto">
                <a:xfrm>
                  <a:off x="1890" y="669"/>
                  <a:ext cx="2205" cy="18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anchor="ctr"/>
                <a:lstStyle/>
                <a:p>
                  <a:pPr algn="ctr">
                    <a:lnSpc>
                      <a:spcPct val="95000"/>
                    </a:lnSpc>
                    <a:spcBef>
                      <a:spcPct val="0"/>
                    </a:spcBef>
                  </a:pPr>
                  <a:r>
                    <a:rPr lang="es-ES" sz="1200" b="1" dirty="0" smtClean="0">
                      <a:solidFill>
                        <a:srgbClr val="A50021"/>
                      </a:solidFill>
                    </a:rPr>
                    <a:t>ACTIVIDADES PRIMARIAS</a:t>
                  </a:r>
                  <a:endParaRPr lang="es-ES" sz="1200" dirty="0">
                    <a:solidFill>
                      <a:srgbClr val="A50021"/>
                    </a:solidFill>
                  </a:endParaRPr>
                </a:p>
              </p:txBody>
            </p:sp>
          </p:grpSp>
          <p:graphicFrame>
            <p:nvGraphicFramePr>
              <p:cNvPr id="793605" name="Object 5"/>
              <p:cNvGraphicFramePr>
                <a:graphicFrameLocks noChangeAspect="1"/>
              </p:cNvGraphicFramePr>
              <p:nvPr/>
            </p:nvGraphicFramePr>
            <p:xfrm>
              <a:off x="4572001" y="3835422"/>
              <a:ext cx="4572000" cy="2736850"/>
            </p:xfrm>
            <a:graphic>
              <a:graphicData uri="http://schemas.openxmlformats.org/presentationml/2006/ole">
                <p:oleObj spid="_x0000_s1045507" name="Gráfico" r:id="rId6" imgW="7810433" imgH="4552851" progId="MSGraph.Chart.8">
                  <p:embed followColorScheme="full"/>
                </p:oleObj>
              </a:graphicData>
            </a:graphic>
          </p:graphicFrame>
          <p:grpSp>
            <p:nvGrpSpPr>
              <p:cNvPr id="4" name="Group 111"/>
              <p:cNvGrpSpPr>
                <a:grpSpLocks/>
              </p:cNvGrpSpPr>
              <p:nvPr/>
            </p:nvGrpSpPr>
            <p:grpSpPr bwMode="auto">
              <a:xfrm>
                <a:off x="0" y="3860800"/>
                <a:ext cx="4518025" cy="2670175"/>
                <a:chOff x="0" y="2432"/>
                <a:chExt cx="2846" cy="1682"/>
              </a:xfrm>
            </p:grpSpPr>
            <p:graphicFrame>
              <p:nvGraphicFramePr>
                <p:cNvPr id="793609" name="Object 9"/>
                <p:cNvGraphicFramePr>
                  <a:graphicFrameLocks noChangeAspect="1"/>
                </p:cNvGraphicFramePr>
                <p:nvPr/>
              </p:nvGraphicFramePr>
              <p:xfrm>
                <a:off x="0" y="2432"/>
                <a:ext cx="2846" cy="1682"/>
              </p:xfrm>
              <a:graphic>
                <a:graphicData uri="http://schemas.openxmlformats.org/presentationml/2006/ole">
                  <p:oleObj spid="_x0000_s1045506" name="Gráfico" r:id="rId7" imgW="7820143" imgH="4562577" progId="MSGraph.Chart.8">
                    <p:embed followColorScheme="full"/>
                  </p:oleObj>
                </a:graphicData>
              </a:graphic>
            </p:graphicFrame>
            <p:sp>
              <p:nvSpPr>
                <p:cNvPr id="793608" name="Rectangle 8"/>
                <p:cNvSpPr>
                  <a:spLocks noChangeArrowheads="1"/>
                </p:cNvSpPr>
                <p:nvPr/>
              </p:nvSpPr>
              <p:spPr bwMode="auto">
                <a:xfrm>
                  <a:off x="680" y="2479"/>
                  <a:ext cx="1509" cy="16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pPr algn="ctr">
                    <a:lnSpc>
                      <a:spcPct val="95000"/>
                    </a:lnSpc>
                    <a:spcBef>
                      <a:spcPct val="0"/>
                    </a:spcBef>
                  </a:pPr>
                  <a:r>
                    <a:rPr lang="es-MX" sz="1200" b="1" dirty="0" smtClean="0">
                      <a:solidFill>
                        <a:srgbClr val="A50021"/>
                      </a:solidFill>
                    </a:rPr>
                    <a:t>ACTIVIDADES SECUNDARIAS</a:t>
                  </a:r>
                  <a:endParaRPr lang="es-ES" sz="1200" dirty="0">
                    <a:solidFill>
                      <a:srgbClr val="A50021"/>
                    </a:solidFill>
                  </a:endParaRPr>
                </a:p>
              </p:txBody>
            </p:sp>
          </p:grpSp>
        </p:grp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93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93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9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360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71538" y="433969"/>
            <a:ext cx="692948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Indicador Global de la Actividad Económica a junio de 2014</a:t>
            </a:r>
          </a:p>
          <a:p>
            <a:pPr algn="ctr">
              <a:spcBef>
                <a:spcPct val="0"/>
              </a:spcBef>
            </a:pPr>
            <a:endParaRPr lang="es-MX" sz="1100" dirty="0" smtClean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sz="1600" dirty="0" smtClean="0">
                <a:solidFill>
                  <a:srgbClr val="006666"/>
                </a:solidFill>
                <a:latin typeface="Microsoft Sans Serif" pitchFamily="34" charset="0"/>
              </a:rPr>
              <a:t>(Variación % real respecto al mismo mes del año anterior)</a:t>
            </a:r>
            <a:endParaRPr lang="es-MX" sz="2700" dirty="0" smtClean="0">
              <a:solidFill>
                <a:srgbClr val="FF0000"/>
              </a:solidFill>
              <a:latin typeface="Microsoft Sans Serif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219200" y="93663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 dirty="0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406380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7" name="Text Box 219"/>
          <p:cNvSpPr txBox="1">
            <a:spLocks noChangeArrowheads="1"/>
          </p:cNvSpPr>
          <p:nvPr/>
        </p:nvSpPr>
        <p:spPr bwMode="auto">
          <a:xfrm>
            <a:off x="4384675" y="6551613"/>
            <a:ext cx="47529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s-MX" sz="1400" b="1" i="1">
                <a:solidFill>
                  <a:srgbClr val="000099"/>
                </a:solidFill>
                <a:latin typeface="Trebuchet MS" pitchFamily="34" charset="0"/>
              </a:rPr>
              <a:t>Indicadores Económicos de Coyuntura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516" y="6478610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20" name="19 Grupo"/>
          <p:cNvGrpSpPr/>
          <p:nvPr/>
        </p:nvGrpSpPr>
        <p:grpSpPr>
          <a:xfrm>
            <a:off x="611560" y="2070765"/>
            <a:ext cx="7920880" cy="4094539"/>
            <a:chOff x="611560" y="1916832"/>
            <a:chExt cx="7920880" cy="4094539"/>
          </a:xfrm>
        </p:grpSpPr>
        <p:grpSp>
          <p:nvGrpSpPr>
            <p:cNvPr id="16" name="15 Grupo"/>
            <p:cNvGrpSpPr/>
            <p:nvPr/>
          </p:nvGrpSpPr>
          <p:grpSpPr>
            <a:xfrm>
              <a:off x="611560" y="1916832"/>
              <a:ext cx="7848859" cy="4094539"/>
              <a:chOff x="611560" y="2087270"/>
              <a:chExt cx="7848859" cy="4094539"/>
            </a:xfrm>
          </p:grpSpPr>
          <p:sp>
            <p:nvSpPr>
              <p:cNvPr id="1105070" name="Rectangle 174"/>
              <p:cNvSpPr>
                <a:spLocks noChangeArrowheads="1"/>
              </p:cNvSpPr>
              <p:nvPr/>
            </p:nvSpPr>
            <p:spPr bwMode="auto">
              <a:xfrm>
                <a:off x="611560" y="5812477"/>
                <a:ext cx="7597354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263525" marR="0" lvl="0" indent="-263525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s-MX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Nota: El IGAE no incluye los subsectores de Aprovechamiento forestal, de Pesca, caza y captura, ni la totalidad de las Actividades Terciarias, por lo que su tasa de crecimiento puede diferir de la que registre el PIB.</a:t>
                </a:r>
                <a:endParaRPr kumimoji="0" lang="es-MX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13 Rectángulo"/>
              <p:cNvSpPr/>
              <p:nvPr/>
            </p:nvSpPr>
            <p:spPr>
              <a:xfrm>
                <a:off x="2005314" y="2087270"/>
                <a:ext cx="561372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s-MX" sz="1200" b="1" dirty="0" smtClean="0">
                    <a:latin typeface="Arial"/>
                    <a:ea typeface="Times New Roman"/>
                  </a:rPr>
                  <a:t>IGAE</a:t>
                </a:r>
                <a:endParaRPr lang="es-MX" sz="3200" b="1" dirty="0"/>
              </a:p>
            </p:txBody>
          </p:sp>
          <p:sp>
            <p:nvSpPr>
              <p:cNvPr id="15" name="14 Rectángulo"/>
              <p:cNvSpPr/>
              <p:nvPr/>
            </p:nvSpPr>
            <p:spPr>
              <a:xfrm>
                <a:off x="5112060" y="2087270"/>
                <a:ext cx="334835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MX" sz="1200" b="1" dirty="0" smtClean="0">
                    <a:latin typeface="Arial"/>
                    <a:ea typeface="Times New Roman"/>
                  </a:rPr>
                  <a:t>Actividades económicas que lo integran</a:t>
                </a:r>
                <a:endParaRPr lang="es-MX" sz="3200" b="1" dirty="0"/>
              </a:p>
            </p:txBody>
          </p:sp>
        </p:grpSp>
        <p:graphicFrame>
          <p:nvGraphicFramePr>
            <p:cNvPr id="17" name="2 Gráfico"/>
            <p:cNvGraphicFramePr>
              <a:graphicFrameLocks/>
            </p:cNvGraphicFramePr>
            <p:nvPr/>
          </p:nvGraphicFramePr>
          <p:xfrm>
            <a:off x="827584" y="2348879"/>
            <a:ext cx="3686400" cy="295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9" name="3 Gráfico"/>
            <p:cNvGraphicFramePr>
              <a:graphicFrameLocks/>
            </p:cNvGraphicFramePr>
            <p:nvPr/>
          </p:nvGraphicFramePr>
          <p:xfrm>
            <a:off x="4860032" y="2276872"/>
            <a:ext cx="3672408" cy="295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602" name="Text Box 2"/>
          <p:cNvSpPr txBox="1">
            <a:spLocks noChangeArrowheads="1"/>
          </p:cNvSpPr>
          <p:nvPr/>
        </p:nvSpPr>
        <p:spPr bwMode="auto">
          <a:xfrm>
            <a:off x="1219200" y="93663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 dirty="0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pic>
        <p:nvPicPr>
          <p:cNvPr id="7936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406380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793604" name="Rectangle 4"/>
          <p:cNvSpPr>
            <a:spLocks noChangeArrowheads="1"/>
          </p:cNvSpPr>
          <p:nvPr/>
        </p:nvSpPr>
        <p:spPr bwMode="auto">
          <a:xfrm>
            <a:off x="0" y="395265"/>
            <a:ext cx="9144000" cy="519113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IGAE</a:t>
            </a: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 y sus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componentes</a:t>
            </a:r>
            <a:endParaRPr lang="es-ES_tradnl" sz="2800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grpSp>
        <p:nvGrpSpPr>
          <p:cNvPr id="2" name="16 Grupo"/>
          <p:cNvGrpSpPr/>
          <p:nvPr/>
        </p:nvGrpSpPr>
        <p:grpSpPr>
          <a:xfrm>
            <a:off x="-33" y="857211"/>
            <a:ext cx="9144033" cy="5802354"/>
            <a:chOff x="-33" y="857211"/>
            <a:chExt cx="9144033" cy="5802354"/>
          </a:xfrm>
        </p:grpSpPr>
        <p:sp>
          <p:nvSpPr>
            <p:cNvPr id="793607" name="Rectangle 7"/>
            <p:cNvSpPr>
              <a:spLocks noChangeArrowheads="1"/>
            </p:cNvSpPr>
            <p:nvPr/>
          </p:nvSpPr>
          <p:spPr bwMode="auto">
            <a:xfrm>
              <a:off x="5759450" y="1181079"/>
              <a:ext cx="1865313" cy="288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0"/>
                </a:spcBef>
              </a:pPr>
              <a:r>
                <a:rPr lang="es-MX" sz="1200" b="1" dirty="0" smtClean="0">
                  <a:solidFill>
                    <a:srgbClr val="A50021"/>
                  </a:solidFill>
                </a:rPr>
                <a:t>ACTIVIDAD AGROPECUARIA</a:t>
              </a:r>
              <a:endParaRPr lang="es-ES" sz="1200" dirty="0">
                <a:solidFill>
                  <a:srgbClr val="A50021"/>
                </a:solidFill>
              </a:endParaRPr>
            </a:p>
          </p:txBody>
        </p:sp>
        <p:graphicFrame>
          <p:nvGraphicFramePr>
            <p:cNvPr id="793658" name="Object 58"/>
            <p:cNvGraphicFramePr>
              <a:graphicFrameLocks noChangeAspect="1"/>
            </p:cNvGraphicFramePr>
            <p:nvPr/>
          </p:nvGraphicFramePr>
          <p:xfrm>
            <a:off x="4644008" y="980728"/>
            <a:ext cx="4364038" cy="2662238"/>
          </p:xfrm>
          <a:graphic>
            <a:graphicData uri="http://schemas.openxmlformats.org/presentationml/2006/ole">
              <p:oleObj spid="_x0000_s1495044" name="Gráfico" r:id="rId5" imgW="7810433" imgH="4762513" progId="MSGraph.Chart.8">
                <p:embed followColorScheme="full"/>
              </p:oleObj>
            </a:graphicData>
          </a:graphic>
        </p:graphicFrame>
        <p:graphicFrame>
          <p:nvGraphicFramePr>
            <p:cNvPr id="793605" name="Object 5"/>
            <p:cNvGraphicFramePr>
              <a:graphicFrameLocks noChangeAspect="1"/>
            </p:cNvGraphicFramePr>
            <p:nvPr/>
          </p:nvGraphicFramePr>
          <p:xfrm>
            <a:off x="4687888" y="3857628"/>
            <a:ext cx="4456112" cy="2801937"/>
          </p:xfrm>
          <a:graphic>
            <a:graphicData uri="http://schemas.openxmlformats.org/presentationml/2006/ole">
              <p:oleObj spid="_x0000_s1495043" name="Gráfico" r:id="rId6" imgW="7800992" imgH="4914896" progId="MSGraph.Chart.8">
                <p:embed followColorScheme="full"/>
              </p:oleObj>
            </a:graphicData>
          </a:graphic>
        </p:graphicFrame>
        <p:sp>
          <p:nvSpPr>
            <p:cNvPr id="793606" name="Text Box 6"/>
            <p:cNvSpPr txBox="1">
              <a:spLocks noChangeArrowheads="1"/>
            </p:cNvSpPr>
            <p:nvPr/>
          </p:nvSpPr>
          <p:spPr bwMode="auto">
            <a:xfrm>
              <a:off x="5940152" y="3861048"/>
              <a:ext cx="236199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s-MX" sz="1200" b="1" dirty="0" smtClean="0">
                  <a:solidFill>
                    <a:srgbClr val="A50021"/>
                  </a:solidFill>
                </a:rPr>
                <a:t>ACTIVIDADES DE </a:t>
              </a:r>
              <a:r>
                <a:rPr lang="es-MX" sz="1200" b="1" dirty="0">
                  <a:solidFill>
                    <a:srgbClr val="A50021"/>
                  </a:solidFill>
                </a:rPr>
                <a:t>SERVICIOS</a:t>
              </a:r>
            </a:p>
          </p:txBody>
        </p:sp>
        <p:sp>
          <p:nvSpPr>
            <p:cNvPr id="793608" name="Rectangle 8"/>
            <p:cNvSpPr>
              <a:spLocks noChangeArrowheads="1"/>
            </p:cNvSpPr>
            <p:nvPr/>
          </p:nvSpPr>
          <p:spPr bwMode="auto">
            <a:xfrm>
              <a:off x="1079500" y="3935413"/>
              <a:ext cx="1978025" cy="265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>
                <a:lnSpc>
                  <a:spcPct val="95000"/>
                </a:lnSpc>
                <a:spcBef>
                  <a:spcPct val="0"/>
                </a:spcBef>
              </a:pPr>
              <a:r>
                <a:rPr lang="es-MX" sz="1200" b="1">
                  <a:solidFill>
                    <a:srgbClr val="A50021"/>
                  </a:solidFill>
                </a:rPr>
                <a:t>ACTIVIDAD INDUSTRIAL</a:t>
              </a:r>
              <a:endParaRPr lang="es-ES" sz="1200">
                <a:solidFill>
                  <a:srgbClr val="A50021"/>
                </a:solidFill>
              </a:endParaRPr>
            </a:p>
          </p:txBody>
        </p:sp>
        <p:graphicFrame>
          <p:nvGraphicFramePr>
            <p:cNvPr id="793609" name="Object 9"/>
            <p:cNvGraphicFramePr>
              <a:graphicFrameLocks noChangeAspect="1"/>
            </p:cNvGraphicFramePr>
            <p:nvPr/>
          </p:nvGraphicFramePr>
          <p:xfrm>
            <a:off x="0" y="3865563"/>
            <a:ext cx="4560888" cy="2767013"/>
          </p:xfrm>
          <a:graphic>
            <a:graphicData uri="http://schemas.openxmlformats.org/presentationml/2006/ole">
              <p:oleObj spid="_x0000_s1495042" name="Gráfico" r:id="rId7" imgW="7820143" imgH="4743330" progId="MSGraph.Chart.8">
                <p:embed followColorScheme="full"/>
              </p:oleObj>
            </a:graphicData>
          </a:graphic>
        </p:graphicFrame>
        <p:grpSp>
          <p:nvGrpSpPr>
            <p:cNvPr id="3" name="Group 110"/>
            <p:cNvGrpSpPr>
              <a:grpSpLocks/>
            </p:cNvGrpSpPr>
            <p:nvPr/>
          </p:nvGrpSpPr>
          <p:grpSpPr bwMode="auto">
            <a:xfrm>
              <a:off x="-33" y="857211"/>
              <a:ext cx="4394200" cy="2736850"/>
              <a:chOff x="2924" y="638"/>
              <a:chExt cx="2768" cy="1724"/>
            </a:xfrm>
          </p:grpSpPr>
          <p:graphicFrame>
            <p:nvGraphicFramePr>
              <p:cNvPr id="86" name="Object 58"/>
              <p:cNvGraphicFramePr>
                <a:graphicFrameLocks noChangeAspect="1"/>
              </p:cNvGraphicFramePr>
              <p:nvPr/>
            </p:nvGraphicFramePr>
            <p:xfrm>
              <a:off x="2924" y="638"/>
              <a:ext cx="2768" cy="1724"/>
            </p:xfrm>
            <a:graphic>
              <a:graphicData uri="http://schemas.openxmlformats.org/presentationml/2006/ole">
                <p:oleObj spid="_x0000_s1495045" name="Gráfico" r:id="rId8" imgW="7810433" imgH="4552851" progId="MSGraph.Chart.8">
                  <p:embed followColorScheme="full"/>
                </p:oleObj>
              </a:graphicData>
            </a:graphic>
          </p:graphicFrame>
          <p:sp>
            <p:nvSpPr>
              <p:cNvPr id="85" name="Rectangle 7"/>
              <p:cNvSpPr>
                <a:spLocks noChangeArrowheads="1"/>
              </p:cNvSpPr>
              <p:nvPr/>
            </p:nvSpPr>
            <p:spPr bwMode="auto">
              <a:xfrm>
                <a:off x="3628" y="841"/>
                <a:ext cx="1175" cy="1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/>
              <a:lstStyle/>
              <a:p>
                <a:pPr algn="ctr">
                  <a:lnSpc>
                    <a:spcPct val="95000"/>
                  </a:lnSpc>
                  <a:spcBef>
                    <a:spcPct val="0"/>
                  </a:spcBef>
                </a:pPr>
                <a:r>
                  <a:rPr lang="es-MX" sz="1200" b="1" dirty="0" smtClean="0">
                    <a:solidFill>
                      <a:srgbClr val="A50021"/>
                    </a:solidFill>
                  </a:rPr>
                  <a:t>IGAE</a:t>
                </a:r>
                <a:endParaRPr lang="es-ES" sz="1200" dirty="0">
                  <a:solidFill>
                    <a:srgbClr val="A50021"/>
                  </a:solidFill>
                </a:endParaRPr>
              </a:p>
            </p:txBody>
          </p:sp>
        </p:grp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3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3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360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6755" name="Group 3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586756" name="Text Box 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586757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586763" name="Rectangle 11"/>
          <p:cNvSpPr>
            <a:spLocks noChangeArrowheads="1"/>
          </p:cNvSpPr>
          <p:nvPr/>
        </p:nvSpPr>
        <p:spPr bwMode="auto">
          <a:xfrm>
            <a:off x="36513" y="620713"/>
            <a:ext cx="9144000" cy="1128712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IGAE vs PIB</a:t>
            </a:r>
            <a:r>
              <a:rPr lang="es-MX" sz="2400" b="1" dirty="0">
                <a:solidFill>
                  <a:srgbClr val="006666"/>
                </a:solidFill>
                <a:latin typeface="Microsoft Sans Serif" pitchFamily="34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(Variación  respecto al periodo del año </a:t>
            </a:r>
            <a:r>
              <a:rPr lang="es-MX" dirty="0" smtClean="0">
                <a:solidFill>
                  <a:srgbClr val="006666"/>
                </a:solidFill>
                <a:latin typeface="Microsoft Sans Serif" pitchFamily="34" charset="0"/>
              </a:rPr>
              <a:t>anterior)</a:t>
            </a:r>
            <a:endParaRPr lang="es-ES_tradnl" dirty="0">
              <a:solidFill>
                <a:srgbClr val="FF0000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endParaRPr lang="es-ES_tradnl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grpSp>
        <p:nvGrpSpPr>
          <p:cNvPr id="586875" name="Group 123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586876" name="Group 124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586877" name="Picture 12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86878" name="Text Box 126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586879" name="Text Box 127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587257" name="Text Box 505"/>
          <p:cNvSpPr txBox="1">
            <a:spLocks noChangeArrowheads="1"/>
          </p:cNvSpPr>
          <p:nvPr/>
        </p:nvSpPr>
        <p:spPr bwMode="auto">
          <a:xfrm>
            <a:off x="395536" y="5969000"/>
            <a:ext cx="8642350" cy="555625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5000"/>
              </a:lnSpc>
            </a:pPr>
            <a:r>
              <a:rPr lang="es-MX" sz="1600" dirty="0" smtClean="0">
                <a:solidFill>
                  <a:srgbClr val="000066"/>
                </a:solidFill>
                <a:latin typeface="Microsoft Sans Serif" pitchFamily="34" charset="0"/>
              </a:rPr>
              <a:t>Al </a:t>
            </a:r>
            <a:r>
              <a:rPr lang="es-MX" sz="1600" dirty="0" err="1" smtClean="0">
                <a:solidFill>
                  <a:srgbClr val="000066"/>
                </a:solidFill>
                <a:latin typeface="Microsoft Sans Serif" pitchFamily="34" charset="0"/>
              </a:rPr>
              <a:t>trimestralizar</a:t>
            </a:r>
            <a:r>
              <a:rPr lang="es-MX" sz="1600" dirty="0" smtClean="0">
                <a:solidFill>
                  <a:srgbClr val="000066"/>
                </a:solidFill>
                <a:latin typeface="Microsoft Sans Serif" pitchFamily="34" charset="0"/>
              </a:rPr>
              <a:t> las cifras del </a:t>
            </a:r>
            <a:r>
              <a:rPr lang="es-MX" sz="1600" dirty="0">
                <a:solidFill>
                  <a:srgbClr val="000066"/>
                </a:solidFill>
                <a:latin typeface="Microsoft Sans Serif" pitchFamily="34" charset="0"/>
              </a:rPr>
              <a:t>IGAE  se puede observar </a:t>
            </a:r>
            <a:r>
              <a:rPr lang="es-MX" sz="1600" dirty="0" smtClean="0">
                <a:solidFill>
                  <a:srgbClr val="000066"/>
                </a:solidFill>
                <a:latin typeface="Microsoft Sans Serif" pitchFamily="34" charset="0"/>
              </a:rPr>
              <a:t>la alta </a:t>
            </a:r>
            <a:r>
              <a:rPr lang="es-MX" sz="1600" dirty="0">
                <a:solidFill>
                  <a:srgbClr val="000066"/>
                </a:solidFill>
                <a:latin typeface="Microsoft Sans Serif" pitchFamily="34" charset="0"/>
              </a:rPr>
              <a:t>correlación con los resultados </a:t>
            </a:r>
            <a:r>
              <a:rPr lang="es-MX" sz="1600" dirty="0" smtClean="0">
                <a:solidFill>
                  <a:srgbClr val="000066"/>
                </a:solidFill>
                <a:latin typeface="Microsoft Sans Serif" pitchFamily="34" charset="0"/>
              </a:rPr>
              <a:t>del </a:t>
            </a:r>
            <a:r>
              <a:rPr lang="es-MX" sz="1600" dirty="0">
                <a:solidFill>
                  <a:srgbClr val="000066"/>
                </a:solidFill>
                <a:latin typeface="Microsoft Sans Serif" pitchFamily="34" charset="0"/>
              </a:rPr>
              <a:t>PIB trimestral. </a:t>
            </a:r>
            <a:endParaRPr lang="es-ES" sz="1600" dirty="0">
              <a:solidFill>
                <a:srgbClr val="000066"/>
              </a:solidFill>
              <a:latin typeface="Microsoft Sans Serif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028384" y="2453406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 smtClean="0"/>
              <a:t>1.6%</a:t>
            </a:r>
            <a:endParaRPr lang="es-MX" sz="1200" dirty="0"/>
          </a:p>
        </p:txBody>
      </p:sp>
      <p:sp>
        <p:nvSpPr>
          <p:cNvPr id="15" name="14 CuadroTexto"/>
          <p:cNvSpPr txBox="1"/>
          <p:nvPr/>
        </p:nvSpPr>
        <p:spPr>
          <a:xfrm>
            <a:off x="8100392" y="2636912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 smtClean="0"/>
              <a:t>1.6%</a:t>
            </a:r>
            <a:endParaRPr lang="es-MX" sz="1200" dirty="0"/>
          </a:p>
        </p:txBody>
      </p:sp>
      <p:graphicFrame>
        <p:nvGraphicFramePr>
          <p:cNvPr id="16" name="3 Gráfico"/>
          <p:cNvGraphicFramePr>
            <a:graphicFrameLocks/>
          </p:cNvGraphicFramePr>
          <p:nvPr/>
        </p:nvGraphicFramePr>
        <p:xfrm>
          <a:off x="395536" y="1386568"/>
          <a:ext cx="8136904" cy="4490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6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6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6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1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1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6763" grpId="0"/>
      <p:bldP spid="587257" grpId="0"/>
      <p:bldP spid="13" grpId="0"/>
      <p:bldP spid="15" grpId="0"/>
      <p:bldGraphic spid="16" grpId="0" uiExpand="1">
        <p:bldSub>
          <a:bldChart bld="series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88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588810" name="Rectangle 10"/>
          <p:cNvSpPr>
            <a:spLocks noChangeArrowheads="1"/>
          </p:cNvSpPr>
          <p:nvPr/>
        </p:nvSpPr>
        <p:spPr bwMode="auto">
          <a:xfrm>
            <a:off x="1295400" y="1066800"/>
            <a:ext cx="457200" cy="304800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588811" name="Rectangle 11"/>
          <p:cNvSpPr>
            <a:spLocks noChangeArrowheads="1"/>
          </p:cNvSpPr>
          <p:nvPr/>
        </p:nvSpPr>
        <p:spPr bwMode="auto">
          <a:xfrm>
            <a:off x="-192403" y="692696"/>
            <a:ext cx="9524228" cy="1261884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Indicadores de la Actividad Industrial, </a:t>
            </a:r>
            <a:endParaRPr lang="es-MX" sz="2800" dirty="0" smtClean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a julio de 2014</a:t>
            </a:r>
            <a:endParaRPr lang="es-ES_tradnl" sz="2800" dirty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(</a:t>
            </a:r>
            <a:r>
              <a:rPr lang="es-MX" dirty="0" smtClean="0">
                <a:solidFill>
                  <a:srgbClr val="006666"/>
                </a:solidFill>
                <a:latin typeface="Microsoft Sans Serif" pitchFamily="34" charset="0"/>
              </a:rPr>
              <a:t>Variación porcentual anual)</a:t>
            </a:r>
            <a:endParaRPr lang="es-ES_tradnl" b="1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grpSp>
        <p:nvGrpSpPr>
          <p:cNvPr id="589015" name="Group 215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589016" name="Group 21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589017" name="Picture 21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89018" name="Text Box 21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589019" name="Text Box 21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589189" name="Rectangle 389"/>
          <p:cNvSpPr>
            <a:spLocks noChangeArrowheads="1"/>
          </p:cNvSpPr>
          <p:nvPr/>
        </p:nvSpPr>
        <p:spPr bwMode="auto">
          <a:xfrm>
            <a:off x="485775" y="5241925"/>
            <a:ext cx="63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s-ES" sz="1800">
                <a:solidFill>
                  <a:srgbClr val="000000"/>
                </a:solidFill>
              </a:rPr>
              <a:t> </a:t>
            </a:r>
            <a:endParaRPr lang="es-ES" sz="1600"/>
          </a:p>
        </p:txBody>
      </p:sp>
      <p:sp>
        <p:nvSpPr>
          <p:cNvPr id="589196" name="Text Box 396"/>
          <p:cNvSpPr txBox="1">
            <a:spLocks noChangeArrowheads="1"/>
          </p:cNvSpPr>
          <p:nvPr/>
        </p:nvSpPr>
        <p:spPr bwMode="auto">
          <a:xfrm>
            <a:off x="1187450" y="44450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graphicFrame>
        <p:nvGraphicFramePr>
          <p:cNvPr id="589350" name="Object 550"/>
          <p:cNvGraphicFramePr>
            <a:graphicFrameLocks noChangeAspect="1"/>
          </p:cNvGraphicFramePr>
          <p:nvPr/>
        </p:nvGraphicFramePr>
        <p:xfrm>
          <a:off x="903288" y="2211388"/>
          <a:ext cx="7570787" cy="2700337"/>
        </p:xfrm>
        <a:graphic>
          <a:graphicData uri="http://schemas.openxmlformats.org/presentationml/2006/ole">
            <p:oleObj spid="_x0000_s589350" name="Document" r:id="rId5" imgW="5487380" imgH="1956838" progId="Word.Documen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8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8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8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589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88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5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" y="428612"/>
            <a:ext cx="9070975" cy="1143000"/>
          </a:xfrm>
          <a:noFill/>
          <a:ln/>
        </p:spPr>
        <p:txBody>
          <a:bodyPr/>
          <a:lstStyle/>
          <a:p>
            <a:pPr>
              <a:lnSpc>
                <a:spcPct val="95000"/>
              </a:lnSpc>
            </a:pPr>
            <a:r>
              <a:rPr lang="es-MX" sz="2800" kern="1200" dirty="0">
                <a:solidFill>
                  <a:srgbClr val="006666"/>
                </a:solidFill>
                <a:latin typeface="Microsoft Sans Serif" pitchFamily="34" charset="0"/>
                <a:ea typeface="+mn-ea"/>
                <a:cs typeface="+mn-cs"/>
              </a:rPr>
              <a:t>Índice de Volumen Físico de la Actividad </a:t>
            </a:r>
            <a:r>
              <a:rPr lang="es-MX" sz="2800" kern="1200" dirty="0" smtClean="0">
                <a:solidFill>
                  <a:srgbClr val="006666"/>
                </a:solidFill>
                <a:latin typeface="Microsoft Sans Serif" pitchFamily="34" charset="0"/>
                <a:ea typeface="+mn-ea"/>
                <a:cs typeface="+mn-cs"/>
              </a:rPr>
              <a:t>Industrial</a:t>
            </a:r>
            <a:endParaRPr lang="es-ES" sz="2800" kern="1200" dirty="0">
              <a:solidFill>
                <a:srgbClr val="006666"/>
              </a:solidFill>
              <a:latin typeface="Microsoft Sans Serif" pitchFamily="34" charset="0"/>
              <a:ea typeface="+mn-ea"/>
              <a:cs typeface="+mn-cs"/>
            </a:endParaRPr>
          </a:p>
        </p:txBody>
      </p:sp>
      <p:grpSp>
        <p:nvGrpSpPr>
          <p:cNvPr id="875523" name="Group 3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75524" name="Text Box 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875525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75526" name="Group 6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875527" name="Group 7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75528" name="Picture 8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75529" name="Text Box 9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75530" name="Text Box 10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aphicFrame>
        <p:nvGraphicFramePr>
          <p:cNvPr id="15" name="Object 11"/>
          <p:cNvGraphicFramePr>
            <a:graphicFrameLocks noChangeAspect="1"/>
          </p:cNvGraphicFramePr>
          <p:nvPr>
            <p:ph type="chart" idx="1"/>
          </p:nvPr>
        </p:nvGraphicFramePr>
        <p:xfrm>
          <a:off x="250242" y="1285861"/>
          <a:ext cx="7996821" cy="4657740"/>
        </p:xfrm>
        <a:graphic>
          <a:graphicData uri="http://schemas.openxmlformats.org/presentationml/2006/ole">
            <p:oleObj spid="_x0000_s875532" name="Gráfico" r:id="rId5" imgW="7800992" imgH="4543394" progId="MSGraph.Chart.8">
              <p:embed followColorScheme="full"/>
            </p:oleObj>
          </a:graphicData>
        </a:graphic>
      </p:graphicFrame>
      <p:sp>
        <p:nvSpPr>
          <p:cNvPr id="16" name="Text Box 31"/>
          <p:cNvSpPr txBox="1">
            <a:spLocks noChangeArrowheads="1"/>
          </p:cNvSpPr>
          <p:nvPr/>
        </p:nvSpPr>
        <p:spPr bwMode="auto">
          <a:xfrm>
            <a:off x="8215946" y="1556792"/>
            <a:ext cx="532518" cy="307777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2.10</a:t>
            </a:r>
            <a:endParaRPr lang="es-ES" sz="1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" name="Text Box 32"/>
          <p:cNvSpPr txBox="1">
            <a:spLocks noChangeArrowheads="1"/>
          </p:cNvSpPr>
          <p:nvPr/>
        </p:nvSpPr>
        <p:spPr bwMode="auto">
          <a:xfrm>
            <a:off x="8172400" y="1916832"/>
            <a:ext cx="582211" cy="307777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MX" sz="1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0.28</a:t>
            </a:r>
            <a:endParaRPr lang="es-ES" sz="1400" b="1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5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5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75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oleChartEl type="gridLegend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5">
                                            <p:oleChartEl type="gridLegend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oleChartEl type="series" lvl="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">
                                            <p:oleChartEl type="series" lvl="1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oleChartEl type="series" lvl="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5">
                                            <p:oleChartEl type="series" lvl="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oleChartEl type="series" lvl="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15">
                                            <p:oleChartEl type="series" lvl="3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5522" grpId="0"/>
      <p:bldOleChart spid="15" grpId="0" uiExpand="1" bld="series"/>
      <p:bldP spid="16" grpId="0" uiExpand="1"/>
      <p:bldP spid="17" grpId="0" uiExpan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1634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6513" y="0"/>
            <a:ext cx="9144001" cy="685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581692" name="Rectangle 60"/>
          <p:cNvSpPr>
            <a:spLocks noChangeArrowheads="1"/>
          </p:cNvSpPr>
          <p:nvPr/>
        </p:nvSpPr>
        <p:spPr bwMode="auto">
          <a:xfrm>
            <a:off x="177800" y="355581"/>
            <a:ext cx="871537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95000"/>
              </a:lnSpc>
              <a:spcBef>
                <a:spcPct val="0"/>
              </a:spcBef>
            </a:pP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Componentes del IVF de </a:t>
            </a: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la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Actividad Industrial </a:t>
            </a: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/>
            </a:r>
            <a:b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</a:b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grpSp>
        <p:nvGrpSpPr>
          <p:cNvPr id="22" name="21 Grupo"/>
          <p:cNvGrpSpPr/>
          <p:nvPr/>
        </p:nvGrpSpPr>
        <p:grpSpPr>
          <a:xfrm>
            <a:off x="-36513" y="500042"/>
            <a:ext cx="9188451" cy="6357958"/>
            <a:chOff x="-36513" y="500042"/>
            <a:chExt cx="9188451" cy="6357958"/>
          </a:xfrm>
        </p:grpSpPr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5688012" y="648860"/>
              <a:ext cx="1865313" cy="316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0"/>
                </a:spcBef>
              </a:pPr>
              <a:r>
                <a:rPr lang="es-MX" sz="1200" b="1">
                  <a:solidFill>
                    <a:srgbClr val="339966"/>
                  </a:solidFill>
                </a:rPr>
                <a:t>MANUFACTURAS</a:t>
              </a:r>
              <a:endParaRPr lang="es-ES" sz="1200">
                <a:solidFill>
                  <a:srgbClr val="339966"/>
                </a:solidFill>
              </a:endParaRPr>
            </a:p>
          </p:txBody>
        </p:sp>
        <p:sp>
          <p:nvSpPr>
            <p:cNvPr id="16" name="Rectangle 40"/>
            <p:cNvSpPr>
              <a:spLocks noChangeArrowheads="1"/>
            </p:cNvSpPr>
            <p:nvPr/>
          </p:nvSpPr>
          <p:spPr bwMode="auto">
            <a:xfrm>
              <a:off x="1617662" y="3831529"/>
              <a:ext cx="1585913" cy="2299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0"/>
                </a:spcBef>
              </a:pPr>
              <a:r>
                <a:rPr lang="es-MX" sz="1200" b="1">
                  <a:solidFill>
                    <a:srgbClr val="339966"/>
                  </a:solidFill>
                </a:rPr>
                <a:t>CONSTRUCCIÓN</a:t>
              </a:r>
              <a:endParaRPr lang="es-ES" sz="1200">
                <a:solidFill>
                  <a:srgbClr val="339966"/>
                </a:solidFill>
              </a:endParaRPr>
            </a:p>
          </p:txBody>
        </p:sp>
        <p:sp>
          <p:nvSpPr>
            <p:cNvPr id="18" name="Rectangle 59"/>
            <p:cNvSpPr>
              <a:spLocks noChangeArrowheads="1"/>
            </p:cNvSpPr>
            <p:nvPr/>
          </p:nvSpPr>
          <p:spPr bwMode="auto">
            <a:xfrm>
              <a:off x="5740400" y="3770649"/>
              <a:ext cx="1674813" cy="351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0"/>
                </a:spcBef>
              </a:pPr>
              <a:r>
                <a:rPr lang="es-MX" sz="1200" b="1">
                  <a:solidFill>
                    <a:srgbClr val="339966"/>
                  </a:solidFill>
                </a:rPr>
                <a:t>ELECTRICIDAD, GAS Y AGUA</a:t>
              </a:r>
              <a:endParaRPr lang="es-ES" sz="1200">
                <a:solidFill>
                  <a:srgbClr val="339966"/>
                </a:solidFill>
              </a:endParaRPr>
            </a:p>
          </p:txBody>
        </p:sp>
        <p:grpSp>
          <p:nvGrpSpPr>
            <p:cNvPr id="23" name="22 Grupo"/>
            <p:cNvGrpSpPr/>
            <p:nvPr/>
          </p:nvGrpSpPr>
          <p:grpSpPr>
            <a:xfrm>
              <a:off x="-36513" y="500042"/>
              <a:ext cx="9188451" cy="6357958"/>
              <a:chOff x="-36513" y="500042"/>
              <a:chExt cx="9105829" cy="6159023"/>
            </a:xfrm>
          </p:grpSpPr>
          <p:graphicFrame>
            <p:nvGraphicFramePr>
              <p:cNvPr id="13" name="Object 4"/>
              <p:cNvGraphicFramePr>
                <a:graphicFrameLocks noChangeAspect="1"/>
              </p:cNvGraphicFramePr>
              <p:nvPr/>
            </p:nvGraphicFramePr>
            <p:xfrm>
              <a:off x="4555732" y="516977"/>
              <a:ext cx="4513584" cy="2890132"/>
            </p:xfrm>
            <a:graphic>
              <a:graphicData uri="http://schemas.openxmlformats.org/presentationml/2006/ole">
                <p:oleObj spid="_x0000_s581695" name="Gráfico" r:id="rId5" imgW="8115233" imgH="5029183" progId="MSGraph.Chart.8">
                  <p:embed followColorScheme="full"/>
                </p:oleObj>
              </a:graphicData>
            </a:graphic>
          </p:graphicFrame>
          <p:graphicFrame>
            <p:nvGraphicFramePr>
              <p:cNvPr id="15" name="Object 23"/>
              <p:cNvGraphicFramePr>
                <a:graphicFrameLocks noChangeAspect="1"/>
              </p:cNvGraphicFramePr>
              <p:nvPr/>
            </p:nvGraphicFramePr>
            <p:xfrm>
              <a:off x="-20547" y="3515291"/>
              <a:ext cx="4502060" cy="3143774"/>
            </p:xfrm>
            <a:graphic>
              <a:graphicData uri="http://schemas.openxmlformats.org/presentationml/2006/ole">
                <p:oleObj spid="_x0000_s581696" name="Gráfico" r:id="rId6" imgW="7800992" imgH="4552851" progId="MSGraph.Chart.8">
                  <p:embed followColorScheme="full"/>
                </p:oleObj>
              </a:graphicData>
            </a:graphic>
          </p:graphicFrame>
          <p:graphicFrame>
            <p:nvGraphicFramePr>
              <p:cNvPr id="17" name="Object 42"/>
              <p:cNvGraphicFramePr>
                <a:graphicFrameLocks noChangeAspect="1"/>
              </p:cNvGraphicFramePr>
              <p:nvPr/>
            </p:nvGraphicFramePr>
            <p:xfrm>
              <a:off x="4535487" y="3593107"/>
              <a:ext cx="4500562" cy="3047379"/>
            </p:xfrm>
            <a:graphic>
              <a:graphicData uri="http://schemas.openxmlformats.org/presentationml/2006/ole">
                <p:oleObj spid="_x0000_s581697" name="Gráfico" r:id="rId7" imgW="7810433" imgH="4572034" progId="MSGraph.Chart.8">
                  <p:embed followColorScheme="full"/>
                </p:oleObj>
              </a:graphicData>
            </a:graphic>
          </p:graphicFrame>
          <p:grpSp>
            <p:nvGrpSpPr>
              <p:cNvPr id="21" name="20 Grupo"/>
              <p:cNvGrpSpPr/>
              <p:nvPr/>
            </p:nvGrpSpPr>
            <p:grpSpPr>
              <a:xfrm>
                <a:off x="-36513" y="500042"/>
                <a:ext cx="4537075" cy="3000396"/>
                <a:chOff x="-36513" y="500042"/>
                <a:chExt cx="4537075" cy="3000396"/>
              </a:xfrm>
            </p:grpSpPr>
            <p:graphicFrame>
              <p:nvGraphicFramePr>
                <p:cNvPr id="19" name="Object 62"/>
                <p:cNvGraphicFramePr>
                  <a:graphicFrameLocks noChangeAspect="1"/>
                </p:cNvGraphicFramePr>
                <p:nvPr/>
              </p:nvGraphicFramePr>
              <p:xfrm>
                <a:off x="-36513" y="500042"/>
                <a:ext cx="4537075" cy="3000396"/>
              </p:xfrm>
              <a:graphic>
                <a:graphicData uri="http://schemas.openxmlformats.org/presentationml/2006/ole">
                  <p:oleObj spid="_x0000_s581698" name="Gráfico" r:id="rId8" imgW="7810433" imgH="4552851" progId="MSGraph.Chart.8">
                    <p:embed followColorScheme="full"/>
                  </p:oleObj>
                </a:graphicData>
              </a:graphic>
            </p:graphicFrame>
            <p:sp>
              <p:nvSpPr>
                <p:cNvPr id="20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1728787" y="659006"/>
                  <a:ext cx="827088" cy="2925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s-MX" sz="1200" b="1">
                      <a:solidFill>
                        <a:srgbClr val="339966"/>
                      </a:solidFill>
                    </a:rPr>
                    <a:t>MINERÍA</a:t>
                  </a:r>
                </a:p>
              </p:txBody>
            </p:sp>
          </p:grp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1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1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169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529412" name="Text Box 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endParaRPr lang="es-MX" b="1" i="1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529413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484"/>
          <p:cNvGrpSpPr>
            <a:grpSpLocks/>
          </p:cNvGrpSpPr>
          <p:nvPr/>
        </p:nvGrpSpPr>
        <p:grpSpPr bwMode="auto">
          <a:xfrm>
            <a:off x="104775" y="6496050"/>
            <a:ext cx="9032875" cy="365125"/>
            <a:chOff x="48" y="4020"/>
            <a:chExt cx="5690" cy="230"/>
          </a:xfrm>
        </p:grpSpPr>
        <p:grpSp>
          <p:nvGrpSpPr>
            <p:cNvPr id="4" name="Group 485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529894" name="Picture 48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29895" name="Text Box 487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529896" name="Text Box 488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694561" name="Text Box 1313"/>
          <p:cNvSpPr txBox="1">
            <a:spLocks noChangeArrowheads="1"/>
          </p:cNvSpPr>
          <p:nvPr/>
        </p:nvSpPr>
        <p:spPr bwMode="auto">
          <a:xfrm>
            <a:off x="1187450" y="44450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sp>
        <p:nvSpPr>
          <p:cNvPr id="530078" name="Texto 12"/>
          <p:cNvSpPr txBox="1">
            <a:spLocks noChangeArrowheads="1"/>
          </p:cNvSpPr>
          <p:nvPr/>
        </p:nvSpPr>
        <p:spPr bwMode="auto">
          <a:xfrm>
            <a:off x="611188" y="508000"/>
            <a:ext cx="80073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006666"/>
                </a:solidFill>
                <a:latin typeface="Microsoft Sans Serif" pitchFamily="34" charset="0"/>
              </a:rPr>
              <a:t>Producción Industrial E.U. vs </a:t>
            </a:r>
            <a:r>
              <a:rPr lang="es-ES" sz="2800" dirty="0" smtClean="0">
                <a:solidFill>
                  <a:srgbClr val="006666"/>
                </a:solidFill>
                <a:latin typeface="Microsoft Sans Serif" pitchFamily="34" charset="0"/>
              </a:rPr>
              <a:t>México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lnSpc>
                <a:spcPct val="50000"/>
              </a:lnSpc>
            </a:pPr>
            <a:r>
              <a:rPr lang="es-ES" dirty="0">
                <a:solidFill>
                  <a:srgbClr val="006666"/>
                </a:solidFill>
                <a:latin typeface="Microsoft Sans Serif" pitchFamily="34" charset="0"/>
              </a:rPr>
              <a:t>(Serie </a:t>
            </a:r>
            <a:r>
              <a:rPr lang="es-ES" dirty="0" err="1">
                <a:solidFill>
                  <a:srgbClr val="006666"/>
                </a:solidFill>
                <a:latin typeface="Microsoft Sans Serif" pitchFamily="34" charset="0"/>
              </a:rPr>
              <a:t>Desestacionalizada</a:t>
            </a:r>
            <a:r>
              <a:rPr lang="es-ES" dirty="0">
                <a:solidFill>
                  <a:srgbClr val="006666"/>
                </a:solidFill>
                <a:latin typeface="Microsoft Sans Serif" pitchFamily="34" charset="0"/>
              </a:rPr>
              <a:t>)</a:t>
            </a:r>
          </a:p>
        </p:txBody>
      </p:sp>
      <p:grpSp>
        <p:nvGrpSpPr>
          <p:cNvPr id="13" name="1 Grupo"/>
          <p:cNvGrpSpPr/>
          <p:nvPr/>
        </p:nvGrpSpPr>
        <p:grpSpPr>
          <a:xfrm>
            <a:off x="2123728" y="2564904"/>
            <a:ext cx="4749201" cy="1981210"/>
            <a:chOff x="1229875" y="1335152"/>
            <a:chExt cx="4749201" cy="1981210"/>
          </a:xfrm>
        </p:grpSpPr>
        <p:sp>
          <p:nvSpPr>
            <p:cNvPr id="14" name="Texto 1"/>
            <p:cNvSpPr txBox="1">
              <a:spLocks noChangeArrowheads="1"/>
            </p:cNvSpPr>
            <p:nvPr/>
          </p:nvSpPr>
          <p:spPr bwMode="auto">
            <a:xfrm>
              <a:off x="4708488" y="1335152"/>
              <a:ext cx="1094111" cy="5959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27432" tIns="27432" rIns="27432" bIns="27432" anchor="ctr" upright="1">
              <a:no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 rtl="0">
                <a:defRPr sz="1000"/>
              </a:pPr>
              <a:r>
                <a:rPr lang="es-MX" sz="1200" b="1" i="0" strike="noStrike" dirty="0">
                  <a:solidFill>
                    <a:srgbClr val="000000"/>
                  </a:solidFill>
                  <a:latin typeface="Arial"/>
                  <a:cs typeface="Arial"/>
                </a:rPr>
                <a:t>ESTADOS </a:t>
              </a:r>
            </a:p>
            <a:p>
              <a:pPr algn="ctr" rtl="0">
                <a:defRPr sz="1000"/>
              </a:pPr>
              <a:r>
                <a:rPr lang="es-MX" sz="1200" b="1" i="0" strike="noStrike" dirty="0">
                  <a:solidFill>
                    <a:srgbClr val="000000"/>
                  </a:solidFill>
                  <a:latin typeface="Arial"/>
                  <a:cs typeface="Arial"/>
                </a:rPr>
                <a:t>UNIDOS</a:t>
              </a:r>
            </a:p>
          </p:txBody>
        </p:sp>
        <p:sp>
          <p:nvSpPr>
            <p:cNvPr id="15" name="Texto 1"/>
            <p:cNvSpPr txBox="1">
              <a:spLocks noChangeArrowheads="1"/>
            </p:cNvSpPr>
            <p:nvPr/>
          </p:nvSpPr>
          <p:spPr bwMode="auto">
            <a:xfrm>
              <a:off x="1229875" y="3004338"/>
              <a:ext cx="1094111" cy="312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27432" tIns="27432" rIns="27432" bIns="27432" anchor="ctr" upright="1">
              <a:no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 rtl="0">
                <a:defRPr sz="1000"/>
              </a:pPr>
              <a:r>
                <a:rPr lang="es-MX" sz="1200" b="1" i="0" strike="noStrike" dirty="0">
                  <a:solidFill>
                    <a:srgbClr val="000000"/>
                  </a:solidFill>
                  <a:latin typeface="Arial"/>
                  <a:cs typeface="Arial"/>
                </a:rPr>
                <a:t>MÉXICO</a:t>
              </a:r>
            </a:p>
          </p:txBody>
        </p:sp>
        <p:sp>
          <p:nvSpPr>
            <p:cNvPr id="16" name="Line 8"/>
            <p:cNvSpPr>
              <a:spLocks noChangeShapeType="1"/>
            </p:cNvSpPr>
            <p:nvPr/>
          </p:nvSpPr>
          <p:spPr bwMode="auto">
            <a:xfrm flipH="1">
              <a:off x="5742796" y="1602575"/>
              <a:ext cx="236280" cy="5040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endParaRPr lang="es-MX"/>
            </a:p>
          </p:txBody>
        </p:sp>
        <p:sp>
          <p:nvSpPr>
            <p:cNvPr id="17" name="Line 8"/>
            <p:cNvSpPr>
              <a:spLocks noChangeShapeType="1"/>
            </p:cNvSpPr>
            <p:nvPr/>
          </p:nvSpPr>
          <p:spPr bwMode="auto">
            <a:xfrm flipH="1">
              <a:off x="1760099" y="2824731"/>
              <a:ext cx="250696" cy="1545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endParaRPr lang="es-MX"/>
            </a:p>
          </p:txBody>
        </p:sp>
      </p:grpSp>
      <p:graphicFrame>
        <p:nvGraphicFramePr>
          <p:cNvPr id="19" name="1 Gráfico"/>
          <p:cNvGraphicFramePr>
            <a:graphicFrameLocks noGrp="1"/>
          </p:cNvGraphicFramePr>
          <p:nvPr/>
        </p:nvGraphicFramePr>
        <p:xfrm>
          <a:off x="611560" y="1340768"/>
          <a:ext cx="792088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0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0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30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078" grpId="0"/>
      <p:bldGraphic spid="19" grpId="0" uiExpand="1">
        <p:bldSub>
          <a:bldChart bld="series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1426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71427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87142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71429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71430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71431" name="Picture 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71432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71433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 dirty="0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871434" name="Rectangle 10"/>
          <p:cNvSpPr>
            <a:spLocks noChangeArrowheads="1"/>
          </p:cNvSpPr>
          <p:nvPr/>
        </p:nvSpPr>
        <p:spPr bwMode="auto">
          <a:xfrm>
            <a:off x="468313" y="493713"/>
            <a:ext cx="8207375" cy="89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73075" indent="-473075" algn="ctr" defTabSz="381000">
              <a:spcBef>
                <a:spcPct val="20000"/>
              </a:spcBef>
            </a:pPr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Formación Bruta de Capital Fijo</a:t>
            </a:r>
            <a:r>
              <a:rPr lang="es-ES_tradnl" sz="2800" dirty="0">
                <a:latin typeface="Microsoft Sans Serif" pitchFamily="34" charset="0"/>
              </a:rPr>
              <a:t> </a:t>
            </a:r>
          </a:p>
          <a:p>
            <a:pPr marL="473075" indent="-473075" algn="ctr" defTabSz="381000">
              <a:lnSpc>
                <a:spcPct val="65000"/>
              </a:lnSpc>
              <a:spcBef>
                <a:spcPct val="20000"/>
              </a:spcBef>
            </a:pPr>
            <a:r>
              <a:rPr lang="es-ES_tradnl" sz="2800" dirty="0" smtClean="0">
                <a:solidFill>
                  <a:srgbClr val="006666"/>
                </a:solidFill>
                <a:latin typeface="Microsoft Sans Serif" pitchFamily="34" charset="0"/>
              </a:rPr>
              <a:t>a junio </a:t>
            </a:r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de </a:t>
            </a:r>
            <a:r>
              <a:rPr lang="es-ES_tradnl" sz="2800" dirty="0" smtClean="0">
                <a:solidFill>
                  <a:srgbClr val="006666"/>
                </a:solidFill>
                <a:latin typeface="Microsoft Sans Serif" pitchFamily="34" charset="0"/>
              </a:rPr>
              <a:t>2014</a:t>
            </a:r>
            <a:endParaRPr lang="es-ES_tradnl" sz="2800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sp>
        <p:nvSpPr>
          <p:cNvPr id="871435" name="Rectangle 11"/>
          <p:cNvSpPr>
            <a:spLocks noChangeArrowheads="1"/>
          </p:cNvSpPr>
          <p:nvPr/>
        </p:nvSpPr>
        <p:spPr bwMode="auto">
          <a:xfrm>
            <a:off x="720725" y="5755592"/>
            <a:ext cx="7596188" cy="584775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0"/>
              </a:spcBef>
              <a:buFontTx/>
              <a:buChar char="•"/>
            </a:pPr>
            <a:r>
              <a:rPr lang="es-MX" sz="1600" b="1" dirty="0">
                <a:solidFill>
                  <a:srgbClr val="000066"/>
                </a:solidFill>
                <a:latin typeface="Microsoft Sans Serif" pitchFamily="34" charset="0"/>
              </a:rPr>
              <a:t>Este indicador es un importante termómetro que permite visualizar la posible </a:t>
            </a:r>
            <a:r>
              <a:rPr lang="es-MX" sz="1600" b="1" dirty="0" smtClean="0">
                <a:solidFill>
                  <a:srgbClr val="000066"/>
                </a:solidFill>
                <a:latin typeface="Microsoft Sans Serif" pitchFamily="34" charset="0"/>
              </a:rPr>
              <a:t>trayectoria de </a:t>
            </a:r>
            <a:r>
              <a:rPr lang="es-MX" sz="1600" b="1" dirty="0">
                <a:solidFill>
                  <a:srgbClr val="000066"/>
                </a:solidFill>
                <a:latin typeface="Microsoft Sans Serif" pitchFamily="34" charset="0"/>
              </a:rPr>
              <a:t>la actividad económica. </a:t>
            </a:r>
            <a:endParaRPr lang="es-ES_tradnl" sz="1600" b="1" dirty="0">
              <a:solidFill>
                <a:srgbClr val="000066"/>
              </a:solidFill>
              <a:latin typeface="Microsoft Sans Serif" pitchFamily="34" charset="0"/>
            </a:endParaRPr>
          </a:p>
        </p:txBody>
      </p:sp>
      <p:graphicFrame>
        <p:nvGraphicFramePr>
          <p:cNvPr id="15" name="Object 12"/>
          <p:cNvGraphicFramePr>
            <a:graphicFrameLocks noChangeAspect="1"/>
          </p:cNvGraphicFramePr>
          <p:nvPr/>
        </p:nvGraphicFramePr>
        <p:xfrm>
          <a:off x="539552" y="1340768"/>
          <a:ext cx="7964514" cy="4483492"/>
        </p:xfrm>
        <a:graphic>
          <a:graphicData uri="http://schemas.openxmlformats.org/presentationml/2006/ole">
            <p:oleObj spid="_x0000_s871437" name="Gráfico" r:id="rId5" imgW="8067759" imgH="4552851" progId="MSGraph.Chart.8">
              <p:embed followColorScheme="full"/>
            </p:oleObj>
          </a:graphicData>
        </a:graphic>
      </p:graphicFrame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8460432" y="2564324"/>
            <a:ext cx="576064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r>
              <a:rPr lang="es-MX" sz="1400" b="1" dirty="0" smtClean="0">
                <a:solidFill>
                  <a:srgbClr val="0070C0"/>
                </a:solidFill>
              </a:rPr>
              <a:t> </a:t>
            </a:r>
            <a:r>
              <a:rPr lang="es-MX" sz="1400" b="1" dirty="0" smtClean="0"/>
              <a:t>2.19</a:t>
            </a:r>
            <a:endParaRPr lang="es-ES" sz="1400" b="1" dirty="0"/>
          </a:p>
        </p:txBody>
      </p:sp>
      <p:sp>
        <p:nvSpPr>
          <p:cNvPr id="17" name="Text Box 33"/>
          <p:cNvSpPr txBox="1">
            <a:spLocks noChangeArrowheads="1"/>
          </p:cNvSpPr>
          <p:nvPr/>
        </p:nvSpPr>
        <p:spPr bwMode="auto">
          <a:xfrm>
            <a:off x="8460432" y="2348880"/>
            <a:ext cx="431800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r>
              <a:rPr lang="es-MX" sz="1400" b="1" dirty="0" smtClean="0">
                <a:solidFill>
                  <a:srgbClr val="0070C0"/>
                </a:solidFill>
              </a:rPr>
              <a:t>0.20</a:t>
            </a:r>
            <a:endParaRPr lang="es-ES" sz="1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1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1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71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oleChartEl type="gridLegend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5">
                                            <p:oleChartEl type="gridLegend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oleChartEl type="series" lvl="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">
                                            <p:oleChartEl type="series" lvl="1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oleChartEl type="series" lvl="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5">
                                            <p:oleChartEl type="series" lvl="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oleChartEl type="series" lvl="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15">
                                            <p:oleChartEl type="series" lvl="3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871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1434" grpId="0"/>
      <p:bldP spid="871435" grpId="0"/>
      <p:bldOleChart spid="15" grpId="0" uiExpand="1" bld="series"/>
      <p:bldP spid="16" grpId="0" uiExpand="1"/>
      <p:bldP spid="17" grpId="0" uiExpan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1634" name="Picture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6513" y="0"/>
            <a:ext cx="9144001" cy="685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66" name="Group 4"/>
          <p:cNvGrpSpPr>
            <a:grpSpLocks/>
          </p:cNvGrpSpPr>
          <p:nvPr/>
        </p:nvGrpSpPr>
        <p:grpSpPr bwMode="auto">
          <a:xfrm>
            <a:off x="76200" y="22863"/>
            <a:ext cx="8991600" cy="439737"/>
            <a:chOff x="48" y="59"/>
            <a:chExt cx="5664" cy="277"/>
          </a:xfrm>
        </p:grpSpPr>
        <p:sp>
          <p:nvSpPr>
            <p:cNvPr id="67" name="Text Box 5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68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69" name="Rectangle 447"/>
          <p:cNvSpPr>
            <a:spLocks noChangeArrowheads="1"/>
          </p:cNvSpPr>
          <p:nvPr/>
        </p:nvSpPr>
        <p:spPr bwMode="auto">
          <a:xfrm>
            <a:off x="500034" y="428604"/>
            <a:ext cx="8207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73075" indent="-473075" algn="ctr" defTabSz="381000">
              <a:spcBef>
                <a:spcPct val="20000"/>
              </a:spcBef>
            </a:pPr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Formación Bruta de Capital Fijo por </a:t>
            </a:r>
            <a:r>
              <a:rPr lang="es-ES_tradnl" sz="2800" dirty="0" smtClean="0">
                <a:solidFill>
                  <a:srgbClr val="006666"/>
                </a:solidFill>
                <a:latin typeface="Microsoft Sans Serif" pitchFamily="34" charset="0"/>
              </a:rPr>
              <a:t>componentes</a:t>
            </a:r>
            <a:endParaRPr lang="es-ES_tradnl" sz="2800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grpSp>
        <p:nvGrpSpPr>
          <p:cNvPr id="56" name="Group 7"/>
          <p:cNvGrpSpPr>
            <a:grpSpLocks/>
          </p:cNvGrpSpPr>
          <p:nvPr/>
        </p:nvGrpSpPr>
        <p:grpSpPr bwMode="auto">
          <a:xfrm>
            <a:off x="76200" y="6381765"/>
            <a:ext cx="9032875" cy="409576"/>
            <a:chOff x="48" y="4020"/>
            <a:chExt cx="5690" cy="258"/>
          </a:xfrm>
        </p:grpSpPr>
        <p:sp>
          <p:nvSpPr>
            <p:cNvPr id="65" name="Text Box 11"/>
            <p:cNvSpPr txBox="1">
              <a:spLocks noChangeArrowheads="1"/>
            </p:cNvSpPr>
            <p:nvPr/>
          </p:nvSpPr>
          <p:spPr bwMode="auto">
            <a:xfrm rot="10800000" flipV="1">
              <a:off x="2744" y="4084"/>
              <a:ext cx="29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r"/>
              <a:r>
                <a:rPr lang="es-MX" sz="1400" b="1" i="1" dirty="0" smtClean="0">
                  <a:solidFill>
                    <a:srgbClr val="000099"/>
                  </a:solidFill>
                  <a:latin typeface="Trebuchet MS" pitchFamily="34" charset="0"/>
                </a:rPr>
                <a:t>Indicadores </a:t>
              </a:r>
              <a:r>
                <a:rPr lang="es-MX" sz="1400" b="1" i="1" dirty="0">
                  <a:solidFill>
                    <a:srgbClr val="000099"/>
                  </a:solidFill>
                  <a:latin typeface="Trebuchet MS" pitchFamily="34" charset="0"/>
                </a:rPr>
                <a:t>Económicos de Coyuntura</a:t>
              </a:r>
            </a:p>
          </p:txBody>
        </p:sp>
        <p:grpSp>
          <p:nvGrpSpPr>
            <p:cNvPr id="64" name="Group 8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0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1" name="Text Box 10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</p:grpSp>
      <p:grpSp>
        <p:nvGrpSpPr>
          <p:cNvPr id="22" name="63 Grupo"/>
          <p:cNvGrpSpPr/>
          <p:nvPr/>
        </p:nvGrpSpPr>
        <p:grpSpPr>
          <a:xfrm>
            <a:off x="0" y="836712"/>
            <a:ext cx="9086850" cy="5643602"/>
            <a:chOff x="-41275" y="785794"/>
            <a:chExt cx="9086850" cy="5643602"/>
          </a:xfrm>
        </p:grpSpPr>
        <p:graphicFrame>
          <p:nvGraphicFramePr>
            <p:cNvPr id="23" name="Object 4"/>
            <p:cNvGraphicFramePr>
              <a:graphicFrameLocks noChangeAspect="1"/>
            </p:cNvGraphicFramePr>
            <p:nvPr/>
          </p:nvGraphicFramePr>
          <p:xfrm>
            <a:off x="4572001" y="785794"/>
            <a:ext cx="4473574" cy="2786082"/>
          </p:xfrm>
          <a:graphic>
            <a:graphicData uri="http://schemas.openxmlformats.org/presentationml/2006/ole">
              <p:oleObj spid="_x0000_s1236998" name="Gráfico" r:id="rId6" imgW="7924800" imgH="4343459" progId="MSGraph.Chart.8">
                <p:embed followColorScheme="full"/>
              </p:oleObj>
            </a:graphicData>
          </a:graphic>
        </p:graphicFrame>
        <p:sp>
          <p:nvSpPr>
            <p:cNvPr id="24" name="Rectangle 5"/>
            <p:cNvSpPr>
              <a:spLocks noChangeArrowheads="1"/>
            </p:cNvSpPr>
            <p:nvPr/>
          </p:nvSpPr>
          <p:spPr bwMode="auto">
            <a:xfrm>
              <a:off x="5715008" y="928670"/>
              <a:ext cx="1865313" cy="316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0"/>
                </a:spcBef>
              </a:pPr>
              <a:r>
                <a:rPr lang="es-MX" sz="1200" b="1" dirty="0" smtClean="0">
                  <a:solidFill>
                    <a:srgbClr val="339966"/>
                  </a:solidFill>
                </a:rPr>
                <a:t>CONSTRUCCIÓN</a:t>
              </a:r>
              <a:endParaRPr lang="es-ES" sz="1200" dirty="0">
                <a:solidFill>
                  <a:srgbClr val="339966"/>
                </a:solidFill>
              </a:endParaRPr>
            </a:p>
          </p:txBody>
        </p:sp>
        <p:graphicFrame>
          <p:nvGraphicFramePr>
            <p:cNvPr id="25" name="Object 23"/>
            <p:cNvGraphicFramePr>
              <a:graphicFrameLocks noChangeAspect="1"/>
            </p:cNvGraphicFramePr>
            <p:nvPr/>
          </p:nvGraphicFramePr>
          <p:xfrm>
            <a:off x="0" y="3571875"/>
            <a:ext cx="4614863" cy="2786083"/>
          </p:xfrm>
          <a:graphic>
            <a:graphicData uri="http://schemas.openxmlformats.org/presentationml/2006/ole">
              <p:oleObj spid="_x0000_s1236999" name="Gráfico" r:id="rId7" imgW="7943951" imgH="4648225" progId="MSGraph.Chart.8">
                <p:embed followColorScheme="full"/>
              </p:oleObj>
            </a:graphicData>
          </a:graphic>
        </p:graphicFrame>
        <p:sp>
          <p:nvSpPr>
            <p:cNvPr id="26" name="Rectangle 40"/>
            <p:cNvSpPr>
              <a:spLocks noChangeArrowheads="1"/>
            </p:cNvSpPr>
            <p:nvPr/>
          </p:nvSpPr>
          <p:spPr bwMode="auto">
            <a:xfrm>
              <a:off x="0" y="3643314"/>
              <a:ext cx="3643338" cy="311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0"/>
                </a:spcBef>
              </a:pPr>
              <a:r>
                <a:rPr lang="es-MX" sz="1200" b="1" dirty="0" smtClean="0">
                  <a:solidFill>
                    <a:srgbClr val="339966"/>
                  </a:solidFill>
                </a:rPr>
                <a:t>MAQUINARIA Y EQUIPO NACIONAL</a:t>
              </a:r>
              <a:endParaRPr lang="es-ES" sz="1200" dirty="0">
                <a:solidFill>
                  <a:srgbClr val="339966"/>
                </a:solidFill>
              </a:endParaRPr>
            </a:p>
          </p:txBody>
        </p:sp>
        <p:graphicFrame>
          <p:nvGraphicFramePr>
            <p:cNvPr id="27" name="Object 42"/>
            <p:cNvGraphicFramePr>
              <a:graphicFrameLocks noChangeAspect="1"/>
            </p:cNvGraphicFramePr>
            <p:nvPr/>
          </p:nvGraphicFramePr>
          <p:xfrm>
            <a:off x="4643438" y="3429000"/>
            <a:ext cx="4313237" cy="3000396"/>
          </p:xfrm>
          <a:graphic>
            <a:graphicData uri="http://schemas.openxmlformats.org/presentationml/2006/ole">
              <p:oleObj spid="_x0000_s1237000" name="Gráfico" r:id="rId8" imgW="7839024" imgH="4905439" progId="MSGraph.Chart.8">
                <p:embed followColorScheme="full"/>
              </p:oleObj>
            </a:graphicData>
          </a:graphic>
        </p:graphicFrame>
        <p:sp>
          <p:nvSpPr>
            <p:cNvPr id="28" name="Rectangle 59"/>
            <p:cNvSpPr>
              <a:spLocks noChangeArrowheads="1"/>
            </p:cNvSpPr>
            <p:nvPr/>
          </p:nvSpPr>
          <p:spPr bwMode="auto">
            <a:xfrm>
              <a:off x="4910131" y="3705225"/>
              <a:ext cx="3429024" cy="351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0"/>
                </a:spcBef>
              </a:pPr>
              <a:r>
                <a:rPr lang="es-MX" sz="1200" b="1" dirty="0" smtClean="0">
                  <a:solidFill>
                    <a:srgbClr val="339966"/>
                  </a:solidFill>
                </a:rPr>
                <a:t>MAQUINARIA Y EQUIPO IMPORTADA</a:t>
              </a:r>
              <a:endParaRPr lang="es-ES" sz="1200" dirty="0">
                <a:solidFill>
                  <a:srgbClr val="339966"/>
                </a:solidFill>
              </a:endParaRPr>
            </a:p>
          </p:txBody>
        </p:sp>
        <p:graphicFrame>
          <p:nvGraphicFramePr>
            <p:cNvPr id="29" name="Object 62"/>
            <p:cNvGraphicFramePr>
              <a:graphicFrameLocks noChangeAspect="1"/>
            </p:cNvGraphicFramePr>
            <p:nvPr/>
          </p:nvGraphicFramePr>
          <p:xfrm>
            <a:off x="-41275" y="860425"/>
            <a:ext cx="4640263" cy="2674938"/>
          </p:xfrm>
          <a:graphic>
            <a:graphicData uri="http://schemas.openxmlformats.org/presentationml/2006/ole">
              <p:oleObj spid="_x0000_s1237001" name="Gráfico" r:id="rId9" imgW="7896208" imgH="4524482" progId="MSGraph.Chart.8">
                <p:embed followColorScheme="full"/>
              </p:oleObj>
            </a:graphicData>
          </a:graphic>
        </p:graphicFrame>
        <p:sp>
          <p:nvSpPr>
            <p:cNvPr id="30" name="Text Box 78"/>
            <p:cNvSpPr txBox="1">
              <a:spLocks noChangeArrowheads="1"/>
            </p:cNvSpPr>
            <p:nvPr/>
          </p:nvSpPr>
          <p:spPr bwMode="auto">
            <a:xfrm>
              <a:off x="1142976" y="1071546"/>
              <a:ext cx="685059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s-MX" sz="1200" b="1" dirty="0" smtClean="0">
                  <a:solidFill>
                    <a:srgbClr val="339966"/>
                  </a:solidFill>
                </a:rPr>
                <a:t>TOTAL</a:t>
              </a:r>
              <a:endParaRPr lang="es-MX" sz="1200" b="1" dirty="0">
                <a:solidFill>
                  <a:srgbClr val="339966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1140" name="Group 4"/>
          <p:cNvGrpSpPr>
            <a:grpSpLocks/>
          </p:cNvGrpSpPr>
          <p:nvPr/>
        </p:nvGrpSpPr>
        <p:grpSpPr bwMode="auto">
          <a:xfrm>
            <a:off x="76200" y="26988"/>
            <a:ext cx="8991600" cy="439737"/>
            <a:chOff x="48" y="59"/>
            <a:chExt cx="5664" cy="277"/>
          </a:xfrm>
        </p:grpSpPr>
        <p:sp>
          <p:nvSpPr>
            <p:cNvPr id="731141" name="Text Box 5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731142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31143" name="Group 7"/>
          <p:cNvGrpSpPr>
            <a:grpSpLocks/>
          </p:cNvGrpSpPr>
          <p:nvPr/>
        </p:nvGrpSpPr>
        <p:grpSpPr bwMode="auto">
          <a:xfrm>
            <a:off x="76200" y="6519863"/>
            <a:ext cx="9032875" cy="365125"/>
            <a:chOff x="48" y="4020"/>
            <a:chExt cx="5690" cy="230"/>
          </a:xfrm>
        </p:grpSpPr>
        <p:grpSp>
          <p:nvGrpSpPr>
            <p:cNvPr id="731144" name="Group 8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31145" name="Picture 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31146" name="Text Box 10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31147" name="Text Box 11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31190" name="Text Box 54"/>
          <p:cNvSpPr txBox="1">
            <a:spLocks noChangeArrowheads="1"/>
          </p:cNvSpPr>
          <p:nvPr/>
        </p:nvSpPr>
        <p:spPr bwMode="auto">
          <a:xfrm>
            <a:off x="755576" y="647700"/>
            <a:ext cx="7632848" cy="52322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Industria </a:t>
            </a:r>
            <a:r>
              <a:rPr lang="es-ES_tradnl" sz="2800" dirty="0" err="1" smtClean="0">
                <a:solidFill>
                  <a:srgbClr val="006666"/>
                </a:solidFill>
                <a:latin typeface="Microsoft Sans Serif" pitchFamily="34" charset="0"/>
              </a:rPr>
              <a:t>Minerometalúrgica</a:t>
            </a:r>
            <a:r>
              <a:rPr lang="es-ES_tradnl" sz="2800" dirty="0" smtClean="0">
                <a:solidFill>
                  <a:srgbClr val="006666"/>
                </a:solidFill>
                <a:latin typeface="Microsoft Sans Serif" pitchFamily="34" charset="0"/>
              </a:rPr>
              <a:t> a junio de 2014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632371" y="1268760"/>
            <a:ext cx="15440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ctr">
              <a:spcBef>
                <a:spcPts val="1200"/>
              </a:spcBef>
              <a:spcAft>
                <a:spcPts val="0"/>
              </a:spcAft>
              <a:tabLst>
                <a:tab pos="6931025" algn="l"/>
              </a:tabLst>
            </a:pPr>
            <a:r>
              <a:rPr lang="es-MX" sz="1800" cap="small" dirty="0" smtClean="0">
                <a:solidFill>
                  <a:srgbClr val="215868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es-ES_tradnl" sz="1800" cap="small" dirty="0" smtClean="0">
                <a:solidFill>
                  <a:srgbClr val="215868"/>
                </a:solidFill>
                <a:latin typeface="Arial"/>
                <a:ea typeface="Times New Roman"/>
                <a:cs typeface="Times New Roman"/>
              </a:rPr>
              <a:t>(</a:t>
            </a:r>
            <a:r>
              <a:rPr lang="es-ES_tradnl" sz="1800" dirty="0" smtClean="0">
                <a:solidFill>
                  <a:srgbClr val="215868"/>
                </a:solidFill>
                <a:latin typeface="Arial"/>
                <a:ea typeface="Times New Roman"/>
                <a:cs typeface="Times New Roman"/>
              </a:rPr>
              <a:t>Toneladas</a:t>
            </a:r>
            <a:r>
              <a:rPr lang="es-ES_tradnl" sz="1800" cap="small" dirty="0" smtClean="0">
                <a:solidFill>
                  <a:srgbClr val="215868"/>
                </a:solidFill>
                <a:latin typeface="Arial"/>
                <a:ea typeface="Times New Roman"/>
                <a:cs typeface="Times New Roman"/>
              </a:rPr>
              <a:t>*)</a:t>
            </a:r>
            <a:endParaRPr lang="es-MX" sz="1400" dirty="0">
              <a:solidFill>
                <a:srgbClr val="800080"/>
              </a:solidFill>
              <a:latin typeface="Univers (W1)"/>
              <a:ea typeface="Times New Roman"/>
              <a:cs typeface="Times New Roman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974230" y="5672281"/>
            <a:ext cx="37070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indent="-90170" algn="just">
              <a:spcBef>
                <a:spcPts val="1200"/>
              </a:spcBef>
              <a:spcAft>
                <a:spcPts val="0"/>
              </a:spcAft>
              <a:tabLst>
                <a:tab pos="6931025" algn="l"/>
              </a:tabLst>
            </a:pPr>
            <a:r>
              <a:rPr lang="es-ES_tradnl" sz="1200" dirty="0" smtClean="0">
                <a:latin typeface="Arial"/>
                <a:ea typeface="Times New Roman"/>
                <a:cs typeface="Times New Roman"/>
              </a:rPr>
              <a:t>*/ Excepto el oro y la plata que son kilogramos.</a:t>
            </a:r>
            <a:endParaRPr lang="es-MX" sz="1200" dirty="0" smtClean="0">
              <a:latin typeface="Univers (W1)"/>
              <a:ea typeface="Times New Roman"/>
              <a:cs typeface="Times New Roman"/>
            </a:endParaRPr>
          </a:p>
        </p:txBody>
      </p:sp>
      <p:graphicFrame>
        <p:nvGraphicFramePr>
          <p:cNvPr id="15" name="14 Tabla"/>
          <p:cNvGraphicFramePr>
            <a:graphicFrameLocks noGrp="1"/>
          </p:cNvGraphicFramePr>
          <p:nvPr/>
        </p:nvGraphicFramePr>
        <p:xfrm>
          <a:off x="2051719" y="1700808"/>
          <a:ext cx="4896545" cy="3888436"/>
        </p:xfrm>
        <a:graphic>
          <a:graphicData uri="http://schemas.openxmlformats.org/drawingml/2006/table">
            <a:tbl>
              <a:tblPr/>
              <a:tblGrid>
                <a:gridCol w="1899851"/>
                <a:gridCol w="999234"/>
                <a:gridCol w="999234"/>
                <a:gridCol w="998226"/>
              </a:tblGrid>
              <a:tr h="285286">
                <a:tc rowSpan="2">
                  <a:txBody>
                    <a:bodyPr/>
                    <a:lstStyle/>
                    <a:p>
                      <a:pPr marL="97155"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Mineral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7155"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12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Junio</a:t>
                      </a:r>
                      <a:endParaRPr lang="es-MX" sz="2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97155" marR="90170"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12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Variación % anual</a:t>
                      </a:r>
                      <a:endParaRPr lang="es-MX" sz="2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28528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2013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3600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2014</a:t>
                      </a:r>
                      <a:r>
                        <a:rPr lang="es-MX" sz="1200" baseline="30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p/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36000" anchor="b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Cobre</a:t>
                      </a:r>
                      <a:endParaRPr lang="es-MX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38,274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40,895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6.8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Azufre </a:t>
                      </a:r>
                      <a:endParaRPr lang="es-MX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85,067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88,770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4.4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Plomo</a:t>
                      </a:r>
                      <a:endParaRPr lang="es-MX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15,708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15,740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0.2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Plata</a:t>
                      </a:r>
                      <a:endParaRPr lang="es-MX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396,992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397,603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0.2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Oro</a:t>
                      </a:r>
                      <a:endParaRPr lang="es-MX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8,439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8,450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0.1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Coque </a:t>
                      </a:r>
                      <a:endParaRPr lang="es-MX" sz="20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184,051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184,165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0.1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Carbón no coquizable</a:t>
                      </a:r>
                      <a:endParaRPr lang="es-MX" sz="20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1,077,023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1,076,501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0.0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Zinc</a:t>
                      </a:r>
                      <a:endParaRPr lang="es-MX" sz="20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34,963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34,866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    0.3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Fluorita </a:t>
                      </a:r>
                      <a:endParaRPr lang="es-MX" sz="20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101,667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101,118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    0.5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Pellets de fierro</a:t>
                      </a:r>
                      <a:endParaRPr lang="es-MX" sz="20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582,958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561,532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    3.7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1624">
                <a:tc>
                  <a:txBody>
                    <a:bodyPr/>
                    <a:lstStyle/>
                    <a:p>
                      <a:pPr marL="8064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Yeso</a:t>
                      </a:r>
                      <a:endParaRPr lang="es-MX" sz="20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498,970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446,979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  10.4</a:t>
                      </a:r>
                      <a:endParaRPr lang="es-MX" sz="2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144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1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1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1190" grpId="0"/>
      <p:bldP spid="12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2162" name="Picture 2" descr="mapa_sin_fondo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971550" y="1546225"/>
            <a:ext cx="6626225" cy="4403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732163" name="Text Box 3"/>
          <p:cNvSpPr txBox="1">
            <a:spLocks noChangeArrowheads="1"/>
          </p:cNvSpPr>
          <p:nvPr/>
        </p:nvSpPr>
        <p:spPr bwMode="auto">
          <a:xfrm>
            <a:off x="4211638" y="1027113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s-MX" b="1">
                <a:solidFill>
                  <a:srgbClr val="CC3300"/>
                </a:solidFill>
              </a:rPr>
              <a:t>ORO</a:t>
            </a:r>
            <a:endParaRPr lang="es-ES" b="1">
              <a:solidFill>
                <a:srgbClr val="CC3300"/>
              </a:solidFill>
            </a:endParaRPr>
          </a:p>
        </p:txBody>
      </p:sp>
      <p:graphicFrame>
        <p:nvGraphicFramePr>
          <p:cNvPr id="732215" name="Group 55"/>
          <p:cNvGraphicFramePr>
            <a:graphicFrameLocks noGrp="1"/>
          </p:cNvGraphicFramePr>
          <p:nvPr/>
        </p:nvGraphicFramePr>
        <p:xfrm>
          <a:off x="6372200" y="1340768"/>
          <a:ext cx="1814513" cy="2480700"/>
        </p:xfrm>
        <a:graphic>
          <a:graphicData uri="http://schemas.openxmlformats.org/drawingml/2006/table">
            <a:tbl>
              <a:tblPr/>
              <a:tblGrid>
                <a:gridCol w="1814513"/>
              </a:tblGrid>
              <a:tr h="2667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Estado</a:t>
                      </a:r>
                      <a:endParaRPr kumimoji="0" lang="es-E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Sonora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Chihuahua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Zacatecas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Durango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Guerrero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San Luis Potosí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México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Sinaloa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Guanajuato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732203" name="Group 43"/>
          <p:cNvGrpSpPr>
            <a:grpSpLocks/>
          </p:cNvGrpSpPr>
          <p:nvPr/>
        </p:nvGrpSpPr>
        <p:grpSpPr bwMode="auto">
          <a:xfrm>
            <a:off x="76200" y="26988"/>
            <a:ext cx="8991600" cy="439737"/>
            <a:chOff x="48" y="59"/>
            <a:chExt cx="5664" cy="277"/>
          </a:xfrm>
        </p:grpSpPr>
        <p:sp>
          <p:nvSpPr>
            <p:cNvPr id="732204" name="Text Box 4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732205" name="Picture 4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732206" name="Group 46"/>
          <p:cNvGrpSpPr>
            <a:grpSpLocks/>
          </p:cNvGrpSpPr>
          <p:nvPr/>
        </p:nvGrpSpPr>
        <p:grpSpPr bwMode="auto">
          <a:xfrm>
            <a:off x="76200" y="6519863"/>
            <a:ext cx="9032875" cy="365125"/>
            <a:chOff x="48" y="4020"/>
            <a:chExt cx="5690" cy="230"/>
          </a:xfrm>
        </p:grpSpPr>
        <p:grpSp>
          <p:nvGrpSpPr>
            <p:cNvPr id="732207" name="Group 47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32208" name="Picture 48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32209" name="Text Box 49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32210" name="Text Box 50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pSp>
        <p:nvGrpSpPr>
          <p:cNvPr id="732216" name="Group 56"/>
          <p:cNvGrpSpPr>
            <a:grpSpLocks/>
          </p:cNvGrpSpPr>
          <p:nvPr/>
        </p:nvGrpSpPr>
        <p:grpSpPr bwMode="auto">
          <a:xfrm>
            <a:off x="971600" y="1513662"/>
            <a:ext cx="6480175" cy="4370388"/>
            <a:chOff x="612" y="964"/>
            <a:chExt cx="4082" cy="2753"/>
          </a:xfrm>
        </p:grpSpPr>
        <p:pic>
          <p:nvPicPr>
            <p:cNvPr id="732166" name="Picture 6" descr="qro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38" y="2684"/>
              <a:ext cx="228" cy="263"/>
            </a:xfrm>
            <a:prstGeom prst="rect">
              <a:avLst/>
            </a:prstGeom>
            <a:noFill/>
          </p:spPr>
        </p:pic>
        <p:pic>
          <p:nvPicPr>
            <p:cNvPr id="732167" name="Picture 7" descr="sin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46" y="1872"/>
              <a:ext cx="538" cy="700"/>
            </a:xfrm>
            <a:prstGeom prst="rect">
              <a:avLst/>
            </a:prstGeom>
            <a:noFill/>
          </p:spPr>
        </p:pic>
        <p:pic>
          <p:nvPicPr>
            <p:cNvPr id="732168" name="Picture 8" descr="slp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09" y="2274"/>
              <a:ext cx="549" cy="496"/>
            </a:xfrm>
            <a:prstGeom prst="rect">
              <a:avLst/>
            </a:prstGeom>
            <a:noFill/>
          </p:spPr>
        </p:pic>
        <p:pic>
          <p:nvPicPr>
            <p:cNvPr id="732169" name="Picture 9" descr="son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872" y="1004"/>
              <a:ext cx="826" cy="988"/>
            </a:xfrm>
            <a:prstGeom prst="rect">
              <a:avLst/>
            </a:prstGeom>
            <a:noFill/>
          </p:spPr>
        </p:pic>
        <p:pic>
          <p:nvPicPr>
            <p:cNvPr id="732170" name="Picture 10" descr="zac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208" y="2177"/>
              <a:ext cx="643" cy="615"/>
            </a:xfrm>
            <a:prstGeom prst="rect">
              <a:avLst/>
            </a:prstGeom>
            <a:noFill/>
          </p:spPr>
        </p:pic>
        <p:pic>
          <p:nvPicPr>
            <p:cNvPr id="732171" name="Picture 11" descr="chih_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13" y="1177"/>
              <a:ext cx="764" cy="933"/>
            </a:xfrm>
            <a:prstGeom prst="rect">
              <a:avLst/>
            </a:prstGeom>
            <a:noFill/>
          </p:spPr>
        </p:pic>
        <p:pic>
          <p:nvPicPr>
            <p:cNvPr id="732172" name="Picture 12" descr="dgo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837" y="1907"/>
              <a:ext cx="656" cy="691"/>
            </a:xfrm>
            <a:prstGeom prst="rect">
              <a:avLst/>
            </a:prstGeom>
            <a:noFill/>
          </p:spPr>
        </p:pic>
        <p:pic>
          <p:nvPicPr>
            <p:cNvPr id="732173" name="Picture 13" descr="gro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524" y="3111"/>
              <a:ext cx="597" cy="380"/>
            </a:xfrm>
            <a:prstGeom prst="rect">
              <a:avLst/>
            </a:prstGeom>
            <a:noFill/>
          </p:spPr>
        </p:pic>
        <p:pic>
          <p:nvPicPr>
            <p:cNvPr id="732174" name="Picture 14" descr="gto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535" y="2667"/>
              <a:ext cx="342" cy="290"/>
            </a:xfrm>
            <a:prstGeom prst="rect">
              <a:avLst/>
            </a:prstGeom>
            <a:noFill/>
          </p:spPr>
        </p:pic>
        <p:pic>
          <p:nvPicPr>
            <p:cNvPr id="732177" name="Picture 17" descr="mex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738" y="2894"/>
              <a:ext cx="290" cy="292"/>
            </a:xfrm>
            <a:prstGeom prst="rect">
              <a:avLst/>
            </a:prstGeom>
            <a:noFill/>
          </p:spPr>
        </p:pic>
        <p:pic>
          <p:nvPicPr>
            <p:cNvPr id="732180" name="Picture 20" descr="mapa2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612" y="964"/>
              <a:ext cx="4082" cy="27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73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32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2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32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32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216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4210" name="Picture 2" descr="mapa_sin_fondo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827088" y="1341438"/>
            <a:ext cx="6626225" cy="4403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734211" name="Text Box 3"/>
          <p:cNvSpPr txBox="1">
            <a:spLocks noChangeArrowheads="1"/>
          </p:cNvSpPr>
          <p:nvPr/>
        </p:nvSpPr>
        <p:spPr bwMode="auto">
          <a:xfrm>
            <a:off x="4046538" y="1027113"/>
            <a:ext cx="1033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s-MX" b="1">
                <a:solidFill>
                  <a:srgbClr val="CC3300"/>
                </a:solidFill>
              </a:rPr>
              <a:t>PLATA</a:t>
            </a:r>
            <a:endParaRPr lang="es-ES" b="1">
              <a:solidFill>
                <a:srgbClr val="CC3300"/>
              </a:solidFill>
            </a:endParaRPr>
          </a:p>
        </p:txBody>
      </p:sp>
      <p:grpSp>
        <p:nvGrpSpPr>
          <p:cNvPr id="734233" name="Group 25"/>
          <p:cNvGrpSpPr>
            <a:grpSpLocks/>
          </p:cNvGrpSpPr>
          <p:nvPr/>
        </p:nvGrpSpPr>
        <p:grpSpPr bwMode="auto">
          <a:xfrm>
            <a:off x="827088" y="1325563"/>
            <a:ext cx="6480175" cy="4370387"/>
            <a:chOff x="975" y="835"/>
            <a:chExt cx="4082" cy="2753"/>
          </a:xfrm>
        </p:grpSpPr>
        <p:pic>
          <p:nvPicPr>
            <p:cNvPr id="734234" name="Picture 26" descr="oax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03" y="3001"/>
              <a:ext cx="667" cy="449"/>
            </a:xfrm>
            <a:prstGeom prst="rect">
              <a:avLst/>
            </a:prstGeom>
            <a:noFill/>
          </p:spPr>
        </p:pic>
        <p:pic>
          <p:nvPicPr>
            <p:cNvPr id="734235" name="Picture 27" descr="qro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105" y="2562"/>
              <a:ext cx="217" cy="250"/>
            </a:xfrm>
            <a:prstGeom prst="rect">
              <a:avLst/>
            </a:prstGeom>
            <a:noFill/>
          </p:spPr>
        </p:pic>
        <p:pic>
          <p:nvPicPr>
            <p:cNvPr id="734236" name="Picture 28" descr="sin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906" y="1745"/>
              <a:ext cx="541" cy="701"/>
            </a:xfrm>
            <a:prstGeom prst="rect">
              <a:avLst/>
            </a:prstGeom>
            <a:noFill/>
          </p:spPr>
        </p:pic>
        <p:pic>
          <p:nvPicPr>
            <p:cNvPr id="734237" name="Picture 29" descr="slp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865" y="2139"/>
              <a:ext cx="553" cy="501"/>
            </a:xfrm>
            <a:prstGeom prst="rect">
              <a:avLst/>
            </a:prstGeom>
            <a:noFill/>
          </p:spPr>
        </p:pic>
        <p:pic>
          <p:nvPicPr>
            <p:cNvPr id="734238" name="Picture 30" descr="son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235" y="875"/>
              <a:ext cx="829" cy="990"/>
            </a:xfrm>
            <a:prstGeom prst="rect">
              <a:avLst/>
            </a:prstGeom>
            <a:noFill/>
          </p:spPr>
        </p:pic>
        <p:pic>
          <p:nvPicPr>
            <p:cNvPr id="734239" name="Picture 31" descr="zac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566" y="2042"/>
              <a:ext cx="640" cy="614"/>
            </a:xfrm>
            <a:prstGeom prst="rect">
              <a:avLst/>
            </a:prstGeom>
            <a:noFill/>
          </p:spPr>
        </p:pic>
        <p:pic>
          <p:nvPicPr>
            <p:cNvPr id="734240" name="Picture 32" descr="chih_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976" y="1047"/>
              <a:ext cx="768" cy="938"/>
            </a:xfrm>
            <a:prstGeom prst="rect">
              <a:avLst/>
            </a:prstGeom>
            <a:noFill/>
          </p:spPr>
        </p:pic>
        <p:pic>
          <p:nvPicPr>
            <p:cNvPr id="734241" name="Picture 33" descr="coah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653" y="1347"/>
              <a:ext cx="552" cy="794"/>
            </a:xfrm>
            <a:prstGeom prst="rect">
              <a:avLst/>
            </a:prstGeom>
            <a:noFill/>
          </p:spPr>
        </p:pic>
        <p:pic>
          <p:nvPicPr>
            <p:cNvPr id="734242" name="Picture 34" descr="dgo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200" y="1785"/>
              <a:ext cx="659" cy="690"/>
            </a:xfrm>
            <a:prstGeom prst="rect">
              <a:avLst/>
            </a:prstGeom>
            <a:noFill/>
          </p:spPr>
        </p:pic>
        <p:pic>
          <p:nvPicPr>
            <p:cNvPr id="734243" name="Picture 35" descr="gro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884" y="2978"/>
              <a:ext cx="598" cy="381"/>
            </a:xfrm>
            <a:prstGeom prst="rect">
              <a:avLst/>
            </a:prstGeom>
            <a:noFill/>
          </p:spPr>
        </p:pic>
        <p:pic>
          <p:nvPicPr>
            <p:cNvPr id="734244" name="Picture 36" descr="gto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892" y="2535"/>
              <a:ext cx="345" cy="292"/>
            </a:xfrm>
            <a:prstGeom prst="rect">
              <a:avLst/>
            </a:prstGeom>
            <a:noFill/>
          </p:spPr>
        </p:pic>
        <p:pic>
          <p:nvPicPr>
            <p:cNvPr id="734245" name="Picture 37" descr="jal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386" y="2396"/>
              <a:ext cx="597" cy="582"/>
            </a:xfrm>
            <a:prstGeom prst="rect">
              <a:avLst/>
            </a:prstGeom>
            <a:noFill/>
          </p:spPr>
        </p:pic>
        <p:pic>
          <p:nvPicPr>
            <p:cNvPr id="734246" name="Picture 38" descr="mex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3101" y="2768"/>
              <a:ext cx="292" cy="292"/>
            </a:xfrm>
            <a:prstGeom prst="rect">
              <a:avLst/>
            </a:prstGeom>
            <a:noFill/>
          </p:spPr>
        </p:pic>
        <p:pic>
          <p:nvPicPr>
            <p:cNvPr id="734247" name="Picture 39" descr="hgo_2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3208" y="2602"/>
              <a:ext cx="268" cy="271"/>
            </a:xfrm>
            <a:prstGeom prst="rect">
              <a:avLst/>
            </a:prstGeom>
            <a:noFill/>
          </p:spPr>
        </p:pic>
        <p:pic>
          <p:nvPicPr>
            <p:cNvPr id="734248" name="Picture 40" descr="mapa2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975" y="835"/>
              <a:ext cx="4082" cy="2753"/>
            </a:xfrm>
            <a:prstGeom prst="rect">
              <a:avLst/>
            </a:prstGeom>
            <a:noFill/>
          </p:spPr>
        </p:pic>
      </p:grpSp>
      <p:grpSp>
        <p:nvGrpSpPr>
          <p:cNvPr id="734249" name="Group 41"/>
          <p:cNvGrpSpPr>
            <a:grpSpLocks/>
          </p:cNvGrpSpPr>
          <p:nvPr/>
        </p:nvGrpSpPr>
        <p:grpSpPr bwMode="auto">
          <a:xfrm>
            <a:off x="76200" y="6519863"/>
            <a:ext cx="9032875" cy="365125"/>
            <a:chOff x="48" y="4020"/>
            <a:chExt cx="5690" cy="230"/>
          </a:xfrm>
        </p:grpSpPr>
        <p:grpSp>
          <p:nvGrpSpPr>
            <p:cNvPr id="734250" name="Group 42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34251" name="Picture 43"/>
              <p:cNvPicPr>
                <a:picLocks noChangeAspect="1" noChangeArrowheads="1"/>
              </p:cNvPicPr>
              <p:nvPr/>
            </p:nvPicPr>
            <p:blipFill>
              <a:blip r:embed="rId19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34252" name="Text Box 44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34253" name="Text Box 45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pSp>
        <p:nvGrpSpPr>
          <p:cNvPr id="734254" name="Group 46"/>
          <p:cNvGrpSpPr>
            <a:grpSpLocks/>
          </p:cNvGrpSpPr>
          <p:nvPr/>
        </p:nvGrpSpPr>
        <p:grpSpPr bwMode="auto">
          <a:xfrm>
            <a:off x="76200" y="26988"/>
            <a:ext cx="8991600" cy="439737"/>
            <a:chOff x="48" y="59"/>
            <a:chExt cx="5664" cy="277"/>
          </a:xfrm>
        </p:grpSpPr>
        <p:sp>
          <p:nvSpPr>
            <p:cNvPr id="734255" name="Text Box 47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734256" name="Picture 48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aphicFrame>
        <p:nvGraphicFramePr>
          <p:cNvPr id="734257" name="Group 49"/>
          <p:cNvGraphicFramePr>
            <a:graphicFrameLocks noGrp="1"/>
          </p:cNvGraphicFramePr>
          <p:nvPr/>
        </p:nvGraphicFramePr>
        <p:xfrm>
          <a:off x="6502400" y="765175"/>
          <a:ext cx="1814513" cy="2846590"/>
        </p:xfrm>
        <a:graphic>
          <a:graphicData uri="http://schemas.openxmlformats.org/drawingml/2006/table">
            <a:tbl>
              <a:tblPr/>
              <a:tblGrid>
                <a:gridCol w="1814513"/>
              </a:tblGrid>
              <a:tr h="26035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Estado</a:t>
                      </a:r>
                      <a:endParaRPr kumimoji="0" lang="es-E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Zacatecas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Chihuahua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Durango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Sonora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México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Oaxaca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Coahuila de Zaragoza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San Luis Potosí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Guanajuato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Sinaloa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Guerrero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Hidalgo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73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34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4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34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34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42" name="Text Box 2"/>
          <p:cNvSpPr txBox="1">
            <a:spLocks noChangeArrowheads="1"/>
          </p:cNvSpPr>
          <p:nvPr/>
        </p:nvSpPr>
        <p:spPr bwMode="auto">
          <a:xfrm>
            <a:off x="1219200" y="93663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pic>
        <p:nvPicPr>
          <p:cNvPr id="8294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829444" name="Group 4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29445" name="Group 5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29446" name="Picture 6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29447" name="Text Box 7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29448" name="Text Box 8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829449" name="Rectangle 9"/>
          <p:cNvSpPr>
            <a:spLocks noChangeArrowheads="1"/>
          </p:cNvSpPr>
          <p:nvPr/>
        </p:nvSpPr>
        <p:spPr bwMode="auto">
          <a:xfrm>
            <a:off x="2483768" y="620688"/>
            <a:ext cx="4176464" cy="52322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Balanza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Comercial </a:t>
            </a:r>
            <a:endParaRPr lang="es-ES_tradnl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graphicFrame>
        <p:nvGraphicFramePr>
          <p:cNvPr id="829529" name="Object 89"/>
          <p:cNvGraphicFramePr>
            <a:graphicFrameLocks noChangeAspect="1"/>
          </p:cNvGraphicFramePr>
          <p:nvPr/>
        </p:nvGraphicFramePr>
        <p:xfrm>
          <a:off x="1000448" y="1340768"/>
          <a:ext cx="6811912" cy="5059214"/>
        </p:xfrm>
        <a:graphic>
          <a:graphicData uri="http://schemas.openxmlformats.org/presentationml/2006/ole">
            <p:oleObj spid="_x0000_s829529" name="Document" r:id="rId5" imgW="5644351" imgH="4480538" progId="Word.Documen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9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9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29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829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4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1 Gráfico"/>
          <p:cNvGraphicFramePr>
            <a:graphicFrameLocks noGrp="1"/>
          </p:cNvGraphicFramePr>
          <p:nvPr/>
        </p:nvGraphicFramePr>
        <p:xfrm>
          <a:off x="0" y="908720"/>
          <a:ext cx="8964488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314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831491" name="Text Box 3"/>
          <p:cNvSpPr txBox="1">
            <a:spLocks noChangeArrowheads="1"/>
          </p:cNvSpPr>
          <p:nvPr/>
        </p:nvSpPr>
        <p:spPr bwMode="auto">
          <a:xfrm>
            <a:off x="1187450" y="79375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sp>
        <p:nvSpPr>
          <p:cNvPr id="831492" name="Rectangle 4"/>
          <p:cNvSpPr>
            <a:spLocks noChangeArrowheads="1"/>
          </p:cNvSpPr>
          <p:nvPr/>
        </p:nvSpPr>
        <p:spPr bwMode="auto">
          <a:xfrm>
            <a:off x="457200" y="357174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s-MX" sz="3600" dirty="0">
                <a:solidFill>
                  <a:srgbClr val="006666"/>
                </a:solidFill>
                <a:latin typeface="Microsoft Sans Serif" pitchFamily="34" charset="0"/>
              </a:rPr>
              <a:t>Exportaciones e </a:t>
            </a:r>
            <a:r>
              <a:rPr lang="es-MX" sz="3600" dirty="0" smtClean="0">
                <a:solidFill>
                  <a:srgbClr val="006666"/>
                </a:solidFill>
                <a:latin typeface="Microsoft Sans Serif" pitchFamily="34" charset="0"/>
              </a:rPr>
              <a:t>Importaciones </a:t>
            </a:r>
            <a:r>
              <a:rPr lang="es-MX" sz="3200" dirty="0">
                <a:solidFill>
                  <a:srgbClr val="006666"/>
                </a:solidFill>
                <a:latin typeface="Times New Roman" pitchFamily="18" charset="0"/>
              </a:rPr>
              <a:t/>
            </a:r>
            <a:br>
              <a:rPr lang="es-MX" sz="3200" dirty="0">
                <a:solidFill>
                  <a:srgbClr val="006666"/>
                </a:solidFill>
                <a:latin typeface="Times New Roman" pitchFamily="18" charset="0"/>
              </a:rPr>
            </a:b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(Millones de Dólares)</a:t>
            </a:r>
            <a:r>
              <a:rPr lang="es-MX" sz="2400" b="1" dirty="0">
                <a:solidFill>
                  <a:srgbClr val="006666"/>
                </a:solidFill>
                <a:latin typeface="Times New Roman" pitchFamily="18" charset="0"/>
              </a:rPr>
              <a:t> </a:t>
            </a:r>
            <a:endParaRPr lang="es-ES" sz="2400" b="1" dirty="0">
              <a:solidFill>
                <a:srgbClr val="006666"/>
              </a:solidFill>
              <a:latin typeface="Times New Roman" pitchFamily="18" charset="0"/>
            </a:endParaRPr>
          </a:p>
        </p:txBody>
      </p:sp>
      <p:grpSp>
        <p:nvGrpSpPr>
          <p:cNvPr id="831493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31494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31495" name="Picture 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31496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3149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7" name="Rectangle 201"/>
          <p:cNvSpPr>
            <a:spLocks noChangeArrowheads="1"/>
          </p:cNvSpPr>
          <p:nvPr/>
        </p:nvSpPr>
        <p:spPr bwMode="auto">
          <a:xfrm>
            <a:off x="785786" y="5929330"/>
            <a:ext cx="2214578" cy="40011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0"/>
              </a:spcBef>
              <a:tabLst>
                <a:tab pos="773113" algn="l"/>
              </a:tabLst>
            </a:pPr>
            <a:r>
              <a:rPr lang="es-ES_tradnl" sz="1000" dirty="0" smtClean="0">
                <a:solidFill>
                  <a:srgbClr val="000099"/>
                </a:solidFill>
              </a:rPr>
              <a:t>* Cifras oportunas.</a:t>
            </a:r>
            <a:endParaRPr lang="es-MX" sz="1000" dirty="0" smtClean="0">
              <a:solidFill>
                <a:srgbClr val="000099"/>
              </a:solidFill>
            </a:endParaRPr>
          </a:p>
          <a:p>
            <a:pPr>
              <a:spcBef>
                <a:spcPct val="0"/>
              </a:spcBef>
              <a:tabLst>
                <a:tab pos="773113" algn="l"/>
              </a:tabLst>
            </a:pPr>
            <a:r>
              <a:rPr lang="es-MX" sz="1000" dirty="0" smtClean="0">
                <a:solidFill>
                  <a:srgbClr val="000099"/>
                </a:solidFill>
              </a:rPr>
              <a:t>  Cifras </a:t>
            </a:r>
            <a:r>
              <a:rPr lang="es-MX" sz="1000" dirty="0" err="1">
                <a:solidFill>
                  <a:srgbClr val="000099"/>
                </a:solidFill>
              </a:rPr>
              <a:t>Desestacionalizadas</a:t>
            </a:r>
            <a:endParaRPr lang="es-MX" sz="1000" dirty="0"/>
          </a:p>
        </p:txBody>
      </p:sp>
      <p:sp>
        <p:nvSpPr>
          <p:cNvPr id="15" name="14 Elipse"/>
          <p:cNvSpPr/>
          <p:nvPr/>
        </p:nvSpPr>
        <p:spPr bwMode="auto">
          <a:xfrm>
            <a:off x="755576" y="2420888"/>
            <a:ext cx="432048" cy="432792"/>
          </a:xfrm>
          <a:prstGeom prst="ellipse">
            <a:avLst/>
          </a:prstGeom>
          <a:noFill/>
          <a:ln w="349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29 Elipse"/>
          <p:cNvSpPr/>
          <p:nvPr/>
        </p:nvSpPr>
        <p:spPr bwMode="auto">
          <a:xfrm>
            <a:off x="2555776" y="1844824"/>
            <a:ext cx="720080" cy="432792"/>
          </a:xfrm>
          <a:prstGeom prst="ellipse">
            <a:avLst/>
          </a:prstGeom>
          <a:noFill/>
          <a:ln w="349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18 Elipse"/>
          <p:cNvSpPr/>
          <p:nvPr/>
        </p:nvSpPr>
        <p:spPr bwMode="auto">
          <a:xfrm>
            <a:off x="4139952" y="1772072"/>
            <a:ext cx="936104" cy="432792"/>
          </a:xfrm>
          <a:prstGeom prst="ellipse">
            <a:avLst/>
          </a:prstGeom>
          <a:noFill/>
          <a:ln w="349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20 Elipse"/>
          <p:cNvSpPr/>
          <p:nvPr/>
        </p:nvSpPr>
        <p:spPr bwMode="auto">
          <a:xfrm>
            <a:off x="7020272" y="1700808"/>
            <a:ext cx="720080" cy="432792"/>
          </a:xfrm>
          <a:prstGeom prst="ellipse">
            <a:avLst/>
          </a:prstGeom>
          <a:noFill/>
          <a:ln w="349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19 Elipse"/>
          <p:cNvSpPr/>
          <p:nvPr/>
        </p:nvSpPr>
        <p:spPr bwMode="auto">
          <a:xfrm>
            <a:off x="5580112" y="1916832"/>
            <a:ext cx="504056" cy="432792"/>
          </a:xfrm>
          <a:prstGeom prst="ellipse">
            <a:avLst/>
          </a:prstGeom>
          <a:noFill/>
          <a:ln w="349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21 Elipse"/>
          <p:cNvSpPr/>
          <p:nvPr/>
        </p:nvSpPr>
        <p:spPr bwMode="auto">
          <a:xfrm rot="19904578">
            <a:off x="7745323" y="1681925"/>
            <a:ext cx="872498" cy="432792"/>
          </a:xfrm>
          <a:prstGeom prst="ellipse">
            <a:avLst/>
          </a:prstGeom>
          <a:noFill/>
          <a:ln w="349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17 Elipse"/>
          <p:cNvSpPr/>
          <p:nvPr/>
        </p:nvSpPr>
        <p:spPr bwMode="auto">
          <a:xfrm>
            <a:off x="2411760" y="2348880"/>
            <a:ext cx="432048" cy="432792"/>
          </a:xfrm>
          <a:prstGeom prst="ellipse">
            <a:avLst/>
          </a:prstGeom>
          <a:noFill/>
          <a:ln w="349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1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1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3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  <p:bldP spid="831492" grpId="0"/>
      <p:bldP spid="17" grpId="0"/>
      <p:bldP spid="30" grpId="0" animBg="1"/>
      <p:bldP spid="20" grpId="0" animBg="1"/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68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846851" name="Group 3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46852" name="Group 4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46853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46854" name="Text Box 6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46855" name="Text Box 7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846856" name="Rectangle 8"/>
          <p:cNvSpPr>
            <a:spLocks noChangeArrowheads="1"/>
          </p:cNvSpPr>
          <p:nvPr/>
        </p:nvSpPr>
        <p:spPr bwMode="auto">
          <a:xfrm>
            <a:off x="0" y="620713"/>
            <a:ext cx="9144000" cy="52322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Indicadores del Sector Servicios</a:t>
            </a:r>
            <a:endParaRPr lang="es-ES_tradnl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46857" name="Rectangle 9"/>
          <p:cNvSpPr>
            <a:spLocks noChangeArrowheads="1"/>
          </p:cNvSpPr>
          <p:nvPr/>
        </p:nvSpPr>
        <p:spPr bwMode="auto">
          <a:xfrm>
            <a:off x="466725" y="1462088"/>
            <a:ext cx="8353425" cy="627864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1938" indent="-261938" algn="just">
              <a:spcBef>
                <a:spcPct val="100000"/>
              </a:spcBef>
              <a:tabLst>
                <a:tab pos="261938" algn="l"/>
              </a:tabLst>
            </a:pPr>
            <a:r>
              <a:rPr lang="es-MX" b="1" dirty="0" smtClean="0">
                <a:solidFill>
                  <a:srgbClr val="000099"/>
                </a:solidFill>
              </a:rPr>
              <a:t>Aspectos relevantes de la Encuesta </a:t>
            </a:r>
            <a:r>
              <a:rPr lang="es-MX" b="1" dirty="0">
                <a:solidFill>
                  <a:srgbClr val="000099"/>
                </a:solidFill>
              </a:rPr>
              <a:t>Mensual de Servicios (EMS</a:t>
            </a:r>
            <a:r>
              <a:rPr lang="es-MX" b="1" dirty="0" smtClean="0">
                <a:solidFill>
                  <a:srgbClr val="000099"/>
                </a:solidFill>
              </a:rPr>
              <a:t>):</a:t>
            </a:r>
          </a:p>
          <a:p>
            <a:pPr marL="261938" indent="-261938" algn="just">
              <a:spcBef>
                <a:spcPct val="100000"/>
              </a:spcBef>
              <a:buFont typeface="Arial" pitchFamily="34" charset="0"/>
              <a:buChar char="•"/>
              <a:tabLst>
                <a:tab pos="261938" algn="l"/>
              </a:tabLst>
            </a:pPr>
            <a:r>
              <a:rPr lang="es-MX" sz="1800" b="1" dirty="0" smtClean="0">
                <a:solidFill>
                  <a:srgbClr val="000099"/>
                </a:solidFill>
              </a:rPr>
              <a:t>suministra información sobre ingresos y personal ocupado para </a:t>
            </a:r>
            <a:r>
              <a:rPr lang="es-MX" sz="1800" b="1" dirty="0">
                <a:solidFill>
                  <a:srgbClr val="000099"/>
                </a:solidFill>
              </a:rPr>
              <a:t>nueve sectores de actividad, relacionados con los Servicios Privados no Financieros </a:t>
            </a:r>
            <a:r>
              <a:rPr lang="es-MX" sz="1800" b="1" dirty="0" smtClean="0">
                <a:solidFill>
                  <a:srgbClr val="000099"/>
                </a:solidFill>
              </a:rPr>
              <a:t>(de </a:t>
            </a:r>
            <a:r>
              <a:rPr lang="es-MX" sz="1800" b="1" dirty="0">
                <a:solidFill>
                  <a:srgbClr val="000099"/>
                </a:solidFill>
              </a:rPr>
              <a:t>acuerdo con </a:t>
            </a:r>
            <a:r>
              <a:rPr lang="es-MX" sz="1800" b="1" dirty="0" smtClean="0">
                <a:solidFill>
                  <a:srgbClr val="000099"/>
                </a:solidFill>
              </a:rPr>
              <a:t>el SCIAN 2007).</a:t>
            </a:r>
          </a:p>
          <a:p>
            <a:pPr marL="261938" indent="-261938" algn="just">
              <a:spcBef>
                <a:spcPct val="100000"/>
              </a:spcBef>
              <a:buFont typeface="Arial" pitchFamily="34" charset="0"/>
              <a:buChar char="•"/>
              <a:tabLst>
                <a:tab pos="261938" algn="l"/>
              </a:tabLst>
            </a:pPr>
            <a:r>
              <a:rPr lang="es-MX" sz="1800" b="1" dirty="0" smtClean="0">
                <a:solidFill>
                  <a:srgbClr val="000099"/>
                </a:solidFill>
              </a:rPr>
              <a:t>cubre poco más de 7,700 unidades económicas que representan cerca del 80% del valor de los ingresos totales reportados por los Censos Económicos 2004.</a:t>
            </a:r>
          </a:p>
          <a:p>
            <a:pPr marL="261938" indent="-261938" algn="just">
              <a:spcBef>
                <a:spcPct val="100000"/>
              </a:spcBef>
              <a:buFont typeface="Arial" pitchFamily="34" charset="0"/>
              <a:buChar char="•"/>
              <a:tabLst>
                <a:tab pos="261938" algn="l"/>
              </a:tabLst>
            </a:pPr>
            <a:r>
              <a:rPr lang="es-MX" sz="1800" b="1" dirty="0" smtClean="0">
                <a:solidFill>
                  <a:srgbClr val="000099"/>
                </a:solidFill>
              </a:rPr>
              <a:t>constituye un importante insumo (estadística básica) para el cálculo del Sistema de Cuentas Nacionales de México.</a:t>
            </a:r>
          </a:p>
          <a:p>
            <a:pPr marL="261938" indent="-261938" algn="just">
              <a:spcBef>
                <a:spcPct val="100000"/>
              </a:spcBef>
              <a:buFont typeface="Arial" pitchFamily="34" charset="0"/>
              <a:buChar char="•"/>
              <a:tabLst>
                <a:tab pos="261938" algn="l"/>
              </a:tabLst>
            </a:pPr>
            <a:r>
              <a:rPr lang="es-MX" sz="1800" b="1" dirty="0" smtClean="0">
                <a:solidFill>
                  <a:srgbClr val="FF0000"/>
                </a:solidFill>
              </a:rPr>
              <a:t>No incluye</a:t>
            </a:r>
            <a:r>
              <a:rPr lang="es-MX" sz="1800" b="1" dirty="0" smtClean="0">
                <a:solidFill>
                  <a:srgbClr val="000099"/>
                </a:solidFill>
              </a:rPr>
              <a:t>: Comercio al por mayor y al por menor; Servicios financieros y de seguros, y Actividades del gobierno y de organismos internacionales y extraterritoriales.</a:t>
            </a:r>
          </a:p>
          <a:p>
            <a:pPr marL="261938" indent="-261938" algn="just">
              <a:spcBef>
                <a:spcPct val="100000"/>
              </a:spcBef>
              <a:buFont typeface="Arial" pitchFamily="34" charset="0"/>
              <a:buChar char="•"/>
              <a:tabLst>
                <a:tab pos="261938" algn="l"/>
              </a:tabLst>
            </a:pPr>
            <a:endParaRPr lang="es-MX" sz="1800" b="1" dirty="0" smtClean="0">
              <a:solidFill>
                <a:srgbClr val="000099"/>
              </a:solidFill>
            </a:endParaRPr>
          </a:p>
          <a:p>
            <a:pPr marL="261938" indent="-261938" algn="just">
              <a:spcBef>
                <a:spcPct val="100000"/>
              </a:spcBef>
              <a:buFont typeface="Arial" pitchFamily="34" charset="0"/>
              <a:buChar char="•"/>
              <a:tabLst>
                <a:tab pos="261938" algn="l"/>
              </a:tabLst>
            </a:pPr>
            <a:endParaRPr lang="es-ES" sz="1800" b="1" dirty="0" smtClean="0">
              <a:solidFill>
                <a:srgbClr val="000099"/>
              </a:solidFill>
            </a:endParaRPr>
          </a:p>
          <a:p>
            <a:pPr marL="261938" indent="-261938" algn="just">
              <a:spcBef>
                <a:spcPct val="100000"/>
              </a:spcBef>
              <a:buFont typeface="Arial" pitchFamily="34" charset="0"/>
              <a:buChar char="•"/>
              <a:tabLst>
                <a:tab pos="261938" algn="l"/>
              </a:tabLst>
            </a:pPr>
            <a:endParaRPr lang="es-MX" b="1" dirty="0">
              <a:solidFill>
                <a:srgbClr val="000099"/>
              </a:solidFill>
            </a:endParaRPr>
          </a:p>
        </p:txBody>
      </p:sp>
      <p:sp>
        <p:nvSpPr>
          <p:cNvPr id="846858" name="Text Box 10"/>
          <p:cNvSpPr txBox="1">
            <a:spLocks noChangeArrowheads="1"/>
          </p:cNvSpPr>
          <p:nvPr/>
        </p:nvSpPr>
        <p:spPr bwMode="auto">
          <a:xfrm>
            <a:off x="1187450" y="44450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68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68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46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846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6856" grpId="0"/>
      <p:bldP spid="84685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09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75" y="476250"/>
            <a:ext cx="8953500" cy="93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850947" name="Text Box 3"/>
          <p:cNvSpPr txBox="1">
            <a:spLocks noChangeArrowheads="1"/>
          </p:cNvSpPr>
          <p:nvPr/>
        </p:nvSpPr>
        <p:spPr bwMode="auto">
          <a:xfrm>
            <a:off x="1217613" y="115888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 dirty="0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4925" y="6381750"/>
            <a:ext cx="9032875" cy="365125"/>
            <a:chOff x="48" y="4020"/>
            <a:chExt cx="5690" cy="23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50950" name="Picture 6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50951" name="Text Box 7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50952" name="Text Box 8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850953" name="Rectangle 9"/>
          <p:cNvSpPr>
            <a:spLocks noChangeArrowheads="1"/>
          </p:cNvSpPr>
          <p:nvPr/>
        </p:nvSpPr>
        <p:spPr bwMode="auto">
          <a:xfrm>
            <a:off x="250825" y="498475"/>
            <a:ext cx="8642350" cy="121920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ÍNDICE AGREGADO DE LOS INGRESOS POR LA PRESTACIÓN DE LOS SERVICIOS </a:t>
            </a:r>
          </a:p>
          <a:p>
            <a:pPr algn="ctr">
              <a:spcBef>
                <a:spcPct val="0"/>
              </a:spcBef>
            </a:pP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PRIVADOS NO FINANCIEROS A </a:t>
            </a:r>
            <a:r>
              <a:rPr lang="es-MX" dirty="0" smtClean="0">
                <a:solidFill>
                  <a:srgbClr val="006666"/>
                </a:solidFill>
                <a:latin typeface="Microsoft Sans Serif" pitchFamily="34" charset="0"/>
              </a:rPr>
              <a:t>JULIO DE 2014</a:t>
            </a:r>
            <a:endParaRPr lang="es-MX" dirty="0">
              <a:solidFill>
                <a:srgbClr val="FF0000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sz="1400" dirty="0">
                <a:solidFill>
                  <a:srgbClr val="006666"/>
                </a:solidFill>
                <a:latin typeface="Microsoft Sans Serif" pitchFamily="34" charset="0"/>
              </a:rPr>
              <a:t>(Variación porcentual anual)</a:t>
            </a:r>
          </a:p>
        </p:txBody>
      </p:sp>
      <p:graphicFrame>
        <p:nvGraphicFramePr>
          <p:cNvPr id="11" name="1 Gráfico"/>
          <p:cNvGraphicFramePr/>
          <p:nvPr/>
        </p:nvGraphicFramePr>
        <p:xfrm>
          <a:off x="323528" y="1628800"/>
          <a:ext cx="8496943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50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50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5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953" grpId="0"/>
      <p:bldGraphic spid="11" grpId="0">
        <p:bldAsOne/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29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75" y="476250"/>
            <a:ext cx="8953500" cy="93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852995" name="Text Box 3"/>
          <p:cNvSpPr txBox="1">
            <a:spLocks noChangeArrowheads="1"/>
          </p:cNvSpPr>
          <p:nvPr/>
        </p:nvSpPr>
        <p:spPr bwMode="auto">
          <a:xfrm>
            <a:off x="1217613" y="115888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6492875"/>
            <a:ext cx="9032875" cy="365125"/>
            <a:chOff x="48" y="4020"/>
            <a:chExt cx="5690" cy="23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52998" name="Picture 6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52999" name="Text Box 7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53000" name="Text Box 8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274934" name="Rectangle 54"/>
          <p:cNvSpPr>
            <a:spLocks noChangeArrowheads="1"/>
          </p:cNvSpPr>
          <p:nvPr/>
        </p:nvSpPr>
        <p:spPr bwMode="auto">
          <a:xfrm>
            <a:off x="395536" y="5703059"/>
            <a:ext cx="104259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79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ctr"/>
                <a:tab pos="2125663" algn="ctr"/>
              </a:tabLst>
            </a:pPr>
            <a:r>
              <a:rPr kumimoji="0" lang="es-MX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Fuente: INEGI.</a:t>
            </a:r>
            <a:endParaRPr kumimoji="0" lang="es-MX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67544" y="692696"/>
            <a:ext cx="82089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7938" algn="ctr" eaLnBrk="1" hangingPunct="1">
              <a:spcBef>
                <a:spcPct val="0"/>
              </a:spcBef>
              <a:tabLst>
                <a:tab pos="449263" algn="ctr"/>
                <a:tab pos="2125663" algn="ctr"/>
              </a:tabLst>
            </a:pP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Servicios Privados no Financieros durante julio de 2014</a:t>
            </a:r>
          </a:p>
          <a:p>
            <a:pPr lvl="0" indent="7938" algn="ctr">
              <a:spcBef>
                <a:spcPct val="0"/>
              </a:spcBef>
              <a:tabLst>
                <a:tab pos="449263" algn="ctr"/>
                <a:tab pos="2125663" algn="ctr"/>
              </a:tabLst>
            </a:pPr>
            <a:r>
              <a:rPr lang="es-ES_tradnl" sz="1800" dirty="0" smtClean="0">
                <a:solidFill>
                  <a:srgbClr val="006666"/>
                </a:solidFill>
                <a:latin typeface="Microsoft Sans Serif" pitchFamily="34" charset="0"/>
              </a:rPr>
              <a:t>(</a:t>
            </a:r>
            <a:r>
              <a:rPr lang="es-MX" sz="1800" dirty="0" smtClean="0">
                <a:solidFill>
                  <a:srgbClr val="006666"/>
                </a:solidFill>
                <a:latin typeface="Microsoft Sans Serif" pitchFamily="34" charset="0"/>
              </a:rPr>
              <a:t>Variaciones porcentuales reales respecto al mismo mes del año anterior</a:t>
            </a:r>
            <a:r>
              <a:rPr lang="es-ES_tradnl" sz="1800" dirty="0" smtClean="0">
                <a:solidFill>
                  <a:srgbClr val="006666"/>
                </a:solidFill>
                <a:latin typeface="Microsoft Sans Serif" pitchFamily="34" charset="0"/>
              </a:rPr>
              <a:t>) </a:t>
            </a:r>
            <a:endParaRPr lang="es-MX" sz="1800" dirty="0" smtClean="0">
              <a:solidFill>
                <a:srgbClr val="006666"/>
              </a:solidFill>
              <a:latin typeface="Microsoft Sans Serif" pitchFamily="34" charset="0"/>
            </a:endParaRPr>
          </a:p>
        </p:txBody>
      </p:sp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467544" y="1484786"/>
          <a:ext cx="8064896" cy="4176461"/>
        </p:xfrm>
        <a:graphic>
          <a:graphicData uri="http://schemas.openxmlformats.org/drawingml/2006/table">
            <a:tbl>
              <a:tblPr/>
              <a:tblGrid>
                <a:gridCol w="3722065"/>
                <a:gridCol w="1068231"/>
                <a:gridCol w="1085810"/>
                <a:gridCol w="1067394"/>
                <a:gridCol w="1121396"/>
              </a:tblGrid>
              <a:tr h="11503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Actividad económica </a:t>
                      </a:r>
                      <a:endParaRPr lang="es-MX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indent="8255" algn="ctr"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448310" algn="l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Ingresos Totales</a:t>
                      </a:r>
                      <a:endParaRPr lang="es-MX" sz="12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Personal Ocupado*</a:t>
                      </a:r>
                      <a:endParaRPr lang="es-MX" sz="12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Gastos por </a:t>
                      </a:r>
                      <a:endParaRPr lang="es-MX" sz="12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Consumo de </a:t>
                      </a:r>
                      <a:endParaRPr lang="es-MX" sz="12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Bienes y </a:t>
                      </a:r>
                      <a:endParaRPr lang="es-MX" sz="12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Servicios</a:t>
                      </a:r>
                      <a:endParaRPr lang="es-MX" sz="12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s-ES_tradnl" sz="11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Remuneraciones </a:t>
                      </a: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Totales</a:t>
                      </a:r>
                      <a:endParaRPr lang="es-MX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</a:tr>
              <a:tr h="387127">
                <a:tc>
                  <a:txBody>
                    <a:bodyPr/>
                    <a:lstStyle/>
                    <a:p>
                      <a:pPr marL="10350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ES_tradnl" sz="105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Autotransporte </a:t>
                      </a:r>
                      <a:r>
                        <a:rPr lang="es-ES_tradnl" sz="105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 carga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3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  4.2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3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   0.6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3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5.6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3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2.7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6000">
                <a:tc>
                  <a:txBody>
                    <a:bodyPr/>
                    <a:lstStyle/>
                    <a:p>
                      <a:pPr marL="104140">
                        <a:spcAft>
                          <a:spcPts val="600"/>
                        </a:spcAft>
                      </a:pPr>
                      <a:r>
                        <a:rPr lang="es-ES_tradnl" sz="105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Operadores de telecomunicaciones inalámbricas, excepto servicios de satélite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b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   (‑)   6.4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         0.9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b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(‑)  13.9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b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5.7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b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500">
                <a:tc>
                  <a:txBody>
                    <a:bodyPr/>
                    <a:lstStyle/>
                    <a:p>
                      <a:pPr marL="103505" algn="just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s-ES_tradnl" sz="105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Inmobiliarias y corredores de bienes raíces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 	   8.3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   9.1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31.1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4.9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500">
                <a:tc>
                  <a:txBody>
                    <a:bodyPr/>
                    <a:lstStyle/>
                    <a:p>
                      <a:pPr marL="103505" algn="just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s-ES_tradnl" sz="105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Servicios de contabilidad y auditoría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(‑) 25.5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(‑)  39.7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3.2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(‑)  17.4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500">
                <a:tc>
                  <a:txBody>
                    <a:bodyPr/>
                    <a:lstStyle/>
                    <a:p>
                      <a:pPr marL="103505" algn="just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s-ES_tradnl" sz="105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Servicios de empleo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     4.8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      	0.5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 31.7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7.9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500">
                <a:tc>
                  <a:txBody>
                    <a:bodyPr/>
                    <a:lstStyle/>
                    <a:p>
                      <a:pPr marL="103505" algn="just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s-ES_tradnl" sz="105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Escuelas de educación superior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 7.0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(‑</a:t>
                      </a:r>
                      <a:r>
                        <a:rPr lang="es-ES_tradnl" sz="105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)    </a:t>
                      </a:r>
                      <a:r>
                        <a:rPr lang="es-ES_tradnl" sz="105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4.1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8.1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5.6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500">
                <a:tc>
                  <a:txBody>
                    <a:bodyPr/>
                    <a:lstStyle/>
                    <a:p>
                      <a:pPr marL="103505" algn="just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s-ES_tradnl" sz="105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Hospitales generales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4.0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2.5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7.1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8.8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500">
                <a:tc>
                  <a:txBody>
                    <a:bodyPr/>
                    <a:lstStyle/>
                    <a:p>
                      <a:pPr marL="103505" algn="just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s-ES_tradnl" sz="105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Otros juegos de azar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  3.1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(-)   9.9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(-)   7.4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(‑)   0.4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6000">
                <a:tc>
                  <a:txBody>
                    <a:bodyPr/>
                    <a:lstStyle/>
                    <a:p>
                      <a:pPr marL="104140" algn="just">
                        <a:spcAft>
                          <a:spcPts val="600"/>
                        </a:spcAft>
                      </a:pPr>
                      <a:r>
                        <a:rPr lang="es-ES_tradnl" sz="105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Restaurantes de autoservicio, comida para llevar y otros restaurantes con servicio limitado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>
                    <a:lnL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4.0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	4.5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399415" algn="dec"/>
                        </a:tabLst>
                      </a:pPr>
                      <a:r>
                        <a:rPr lang="es-ES_tradnl" sz="11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5.1</a:t>
                      </a:r>
                      <a:endParaRPr lang="es-MX" sz="11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0" algn="r"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110490" algn="l"/>
                          <a:tab pos="399415" algn="dec"/>
                        </a:tabLst>
                      </a:pPr>
                      <a:r>
                        <a:rPr lang="es-ES_tradnl" sz="11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  0.5</a:t>
                      </a:r>
                      <a:endParaRPr lang="es-MX" sz="11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dbl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7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4934" grpId="0"/>
      <p:bldP spid="1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04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530437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530438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530439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30440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530441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530644" name="Rectangle 212"/>
          <p:cNvSpPr>
            <a:spLocks noChangeArrowheads="1"/>
          </p:cNvSpPr>
          <p:nvPr/>
        </p:nvSpPr>
        <p:spPr bwMode="auto">
          <a:xfrm>
            <a:off x="290264" y="5206841"/>
            <a:ext cx="8458200" cy="1246495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0"/>
              </a:spcBef>
              <a:buFontTx/>
              <a:buChar char="•"/>
            </a:pPr>
            <a:r>
              <a:rPr lang="es-ES_tradnl" sz="1400" b="1" dirty="0">
                <a:solidFill>
                  <a:srgbClr val="000066"/>
                </a:solidFill>
                <a:latin typeface="Microsoft Sans Serif" pitchFamily="34" charset="0"/>
              </a:rPr>
              <a:t>Este indicador da cuenta de la producción interna total generada en el país más </a:t>
            </a:r>
            <a:r>
              <a:rPr lang="es-ES_tradnl" sz="1400" b="1" dirty="0" smtClean="0">
                <a:solidFill>
                  <a:srgbClr val="000066"/>
                </a:solidFill>
                <a:latin typeface="Microsoft Sans Serif" pitchFamily="34" charset="0"/>
              </a:rPr>
              <a:t>la que procede del </a:t>
            </a:r>
            <a:r>
              <a:rPr lang="es-ES_tradnl" sz="1400" b="1" dirty="0">
                <a:solidFill>
                  <a:srgbClr val="000066"/>
                </a:solidFill>
                <a:latin typeface="Microsoft Sans Serif" pitchFamily="34" charset="0"/>
              </a:rPr>
              <a:t>exterior.</a:t>
            </a:r>
          </a:p>
          <a:p>
            <a:pPr algn="just">
              <a:spcBef>
                <a:spcPct val="0"/>
              </a:spcBef>
              <a:buFontTx/>
              <a:buChar char="•"/>
            </a:pPr>
            <a:endParaRPr lang="es-ES_tradnl" sz="500" b="1" dirty="0">
              <a:solidFill>
                <a:srgbClr val="000066"/>
              </a:solidFill>
              <a:latin typeface="Microsoft Sans Serif" pitchFamily="34" charset="0"/>
            </a:endParaRPr>
          </a:p>
          <a:p>
            <a:pPr algn="just">
              <a:spcBef>
                <a:spcPct val="0"/>
              </a:spcBef>
              <a:buFontTx/>
              <a:buChar char="•"/>
            </a:pPr>
            <a:r>
              <a:rPr lang="es-ES_tradnl" sz="1400" b="1" dirty="0">
                <a:solidFill>
                  <a:srgbClr val="000066"/>
                </a:solidFill>
                <a:latin typeface="Microsoft Sans Serif" pitchFamily="34" charset="0"/>
              </a:rPr>
              <a:t>Por el lado de la demanda, se muestra el consumo de los hogares, el realizado por el gobierno,  las compras de maquinaria, equipo y el gasto en construcción, así como el nivel de los productos y servicios </a:t>
            </a:r>
            <a:r>
              <a:rPr lang="es-ES_tradnl" sz="1400" b="1" dirty="0" smtClean="0">
                <a:solidFill>
                  <a:srgbClr val="000066"/>
                </a:solidFill>
                <a:latin typeface="Microsoft Sans Serif" pitchFamily="34" charset="0"/>
              </a:rPr>
              <a:t> destinados a la exportación.</a:t>
            </a:r>
            <a:endParaRPr lang="es-ES_tradnl" sz="1400" b="1" dirty="0">
              <a:solidFill>
                <a:srgbClr val="000066"/>
              </a:solidFill>
              <a:latin typeface="Microsoft Sans Serif" pitchFamily="34" charset="0"/>
            </a:endParaRPr>
          </a:p>
        </p:txBody>
      </p:sp>
      <p:sp>
        <p:nvSpPr>
          <p:cNvPr id="530647" name="Rectangle 215"/>
          <p:cNvSpPr>
            <a:spLocks noChangeArrowheads="1"/>
          </p:cNvSpPr>
          <p:nvPr/>
        </p:nvSpPr>
        <p:spPr bwMode="auto">
          <a:xfrm>
            <a:off x="0" y="525463"/>
            <a:ext cx="9144000" cy="155575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Componentes de la Oferta y Demanda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Global, </a:t>
            </a:r>
            <a:endParaRPr lang="es-MX" sz="2800" dirty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al primer trimestre </a:t>
            </a: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de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2014</a:t>
            </a:r>
            <a:endParaRPr lang="es-ES_tradnl" sz="2800" dirty="0">
              <a:solidFill>
                <a:srgbClr val="FF0000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sz="1800" dirty="0">
                <a:solidFill>
                  <a:srgbClr val="006666"/>
                </a:solidFill>
                <a:latin typeface="Microsoft Sans Serif" pitchFamily="34" charset="0"/>
              </a:rPr>
              <a:t>(Variación real respecto al periodo del año anterior)</a:t>
            </a:r>
            <a:endParaRPr lang="es-ES_tradnl" sz="1800" dirty="0">
              <a:solidFill>
                <a:srgbClr val="9933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endParaRPr lang="es-ES_tradnl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544354" name="Text Box 1634"/>
          <p:cNvSpPr txBox="1">
            <a:spLocks noChangeArrowheads="1"/>
          </p:cNvSpPr>
          <p:nvPr/>
        </p:nvSpPr>
        <p:spPr bwMode="auto">
          <a:xfrm>
            <a:off x="1187450" y="79375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755577" y="1844824"/>
          <a:ext cx="7632846" cy="3247161"/>
        </p:xfrm>
        <a:graphic>
          <a:graphicData uri="http://schemas.openxmlformats.org/drawingml/2006/table">
            <a:tbl>
              <a:tblPr/>
              <a:tblGrid>
                <a:gridCol w="2407724"/>
                <a:gridCol w="823548"/>
                <a:gridCol w="831937"/>
                <a:gridCol w="1189879"/>
                <a:gridCol w="1189879"/>
                <a:gridCol w="1189879"/>
              </a:tblGrid>
              <a:tr h="300443">
                <a:tc rowSpan="3"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Concepto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2013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2014</a:t>
                      </a:r>
                      <a:r>
                        <a:rPr lang="es-MX" sz="1200" b="1" baseline="300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p/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</a:tr>
              <a:tr h="33352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Trimestres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4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Anual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Trimestre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</a:tr>
              <a:tr h="302135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7200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7200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IV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7200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ts val="9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7200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</a:tr>
              <a:tr h="311290">
                <a:tc>
                  <a:txBody>
                    <a:bodyPr/>
                    <a:lstStyle/>
                    <a:p>
                      <a:pPr marL="45720" marR="8890"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Producto Interno Bruto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1.6</a:t>
                      </a:r>
                      <a:endParaRPr lang="es-MX" sz="24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1.4</a:t>
                      </a:r>
                      <a:endParaRPr lang="es-MX" sz="240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0.7</a:t>
                      </a:r>
                      <a:endParaRPr lang="es-MX" sz="24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43200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1.1</a:t>
                      </a:r>
                      <a:endParaRPr lang="es-MX" sz="24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396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15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1.8</a:t>
                      </a:r>
                      <a:endParaRPr lang="es-MX" sz="24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288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936">
                <a:tc>
                  <a:txBody>
                    <a:bodyPr/>
                    <a:lstStyle/>
                    <a:p>
                      <a:pPr marL="45720" marR="8890"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Importaciones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4.4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2.6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(‑)0.3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432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1.5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396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4.4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88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263">
                <a:tc>
                  <a:txBody>
                    <a:bodyPr/>
                    <a:lstStyle/>
                    <a:p>
                      <a:pPr marR="8890"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u="sng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Oferta  y  Demanda</a:t>
                      </a:r>
                      <a:endParaRPr lang="es-MX" sz="2800" u="sng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2.3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1.7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0.4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432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1.2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396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14414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2.4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88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  <a:tr h="200936">
                <a:tc>
                  <a:txBody>
                    <a:bodyPr/>
                    <a:lstStyle/>
                    <a:p>
                      <a:pPr marL="45720" marR="8890"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Consumo Privado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4.0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2.9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1.4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43200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2.5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396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1.4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88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290">
                <a:tc>
                  <a:txBody>
                    <a:bodyPr/>
                    <a:lstStyle/>
                    <a:p>
                      <a:pPr marL="45720" marR="8890"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Consumo de Gobierno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0.2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2.0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2.1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43200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1.2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396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2.9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88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526">
                <a:tc>
                  <a:txBody>
                    <a:bodyPr/>
                    <a:lstStyle/>
                    <a:p>
                      <a:pPr marL="45720" marR="8890"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Formación Bruta de Capital Fijo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0.8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(-)3.7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(-)3.0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43200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(-)1.8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396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(-)0.8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88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290">
                <a:tc>
                  <a:txBody>
                    <a:bodyPr/>
                    <a:lstStyle/>
                    <a:p>
                      <a:pPr marL="45720" marR="8890"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Variación de existencias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</a:t>
                      </a:r>
                      <a:endParaRPr lang="es-MX" sz="280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43200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396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8800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526">
                <a:tc>
                  <a:txBody>
                    <a:bodyPr/>
                    <a:lstStyle/>
                    <a:p>
                      <a:pPr marL="45720" marR="8890"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Exportaciones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(-)1.9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5.6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5200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890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5.8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43200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619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1.2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396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7.2</a:t>
                      </a:r>
                      <a:endParaRPr lang="es-MX" sz="280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2880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0"/>
                                        <p:tgtEl>
                                          <p:spTgt spid="53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644" grpId="0" autoUpdateAnimBg="0"/>
      <p:bldP spid="530647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59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595975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95976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59597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595978" name="Rectangle 10"/>
          <p:cNvSpPr>
            <a:spLocks noChangeArrowheads="1"/>
          </p:cNvSpPr>
          <p:nvPr/>
        </p:nvSpPr>
        <p:spPr bwMode="auto">
          <a:xfrm>
            <a:off x="106363" y="419100"/>
            <a:ext cx="8858250" cy="1189038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Sistema de Indicadores </a:t>
            </a: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Cíclicos: </a:t>
            </a: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Coincidente y Adelantado</a:t>
            </a:r>
            <a:endParaRPr lang="es-ES_tradnl" sz="2700" dirty="0">
              <a:solidFill>
                <a:srgbClr val="0066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endParaRPr lang="es-ES_tradnl" sz="1800" b="1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595980" name="Rectangle 12"/>
          <p:cNvSpPr>
            <a:spLocks noChangeArrowheads="1"/>
          </p:cNvSpPr>
          <p:nvPr/>
        </p:nvSpPr>
        <p:spPr bwMode="auto">
          <a:xfrm>
            <a:off x="428596" y="1330325"/>
            <a:ext cx="8104217" cy="954107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endParaRPr lang="es-ES_tradnl" sz="1600" b="1" dirty="0">
              <a:solidFill>
                <a:srgbClr val="0000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r>
              <a:rPr lang="es-MX" dirty="0" smtClean="0">
                <a:solidFill>
                  <a:srgbClr val="006666"/>
                </a:solidFill>
                <a:latin typeface="Microsoft Sans Serif" pitchFamily="34" charset="0"/>
              </a:rPr>
              <a:t>Indicador Coincidente</a:t>
            </a:r>
            <a:r>
              <a:rPr lang="es-MX" b="1" dirty="0" smtClean="0">
                <a:solidFill>
                  <a:srgbClr val="000099"/>
                </a:solidFill>
                <a:latin typeface="Microsoft Sans Serif" pitchFamily="34" charset="0"/>
              </a:rPr>
              <a:t>: </a:t>
            </a:r>
            <a:r>
              <a:rPr lang="es-MX" b="1" dirty="0">
                <a:solidFill>
                  <a:srgbClr val="000099"/>
                </a:solidFill>
                <a:latin typeface="Microsoft Sans Serif" pitchFamily="34" charset="0"/>
              </a:rPr>
              <a:t>Considera el comportamiento mensual y en términos </a:t>
            </a:r>
            <a:r>
              <a:rPr lang="es-MX" b="1" dirty="0" err="1">
                <a:solidFill>
                  <a:srgbClr val="000099"/>
                </a:solidFill>
                <a:latin typeface="Microsoft Sans Serif" pitchFamily="34" charset="0"/>
              </a:rPr>
              <a:t>desestacionalizados</a:t>
            </a:r>
            <a:r>
              <a:rPr lang="es-MX" b="1" dirty="0">
                <a:solidFill>
                  <a:srgbClr val="000099"/>
                </a:solidFill>
                <a:latin typeface="Microsoft Sans Serif" pitchFamily="34" charset="0"/>
              </a:rPr>
              <a:t> de las siguientes variables:</a:t>
            </a:r>
          </a:p>
        </p:txBody>
      </p:sp>
      <p:sp>
        <p:nvSpPr>
          <p:cNvPr id="595981" name="Rectangle 13"/>
          <p:cNvSpPr>
            <a:spLocks noChangeArrowheads="1"/>
          </p:cNvSpPr>
          <p:nvPr/>
        </p:nvSpPr>
        <p:spPr bwMode="auto">
          <a:xfrm>
            <a:off x="441575" y="2365375"/>
            <a:ext cx="8488143" cy="3947234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endParaRPr lang="es-ES_tradnl" sz="1600" b="1" dirty="0">
              <a:solidFill>
                <a:srgbClr val="0000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Indicador de la Actividad Económica Mensual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5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sz="2300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Indicador de la Actividad Industrial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 marL="177800" indent="-177800">
              <a:spcBef>
                <a:spcPct val="0"/>
              </a:spcBef>
              <a:buFontTx/>
              <a:buChar char="•"/>
            </a:pP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Índice de Ventas Netas al por menor en los Establecimientos Comerciales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sz="2300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Número de Asegurados Permanentes en el IMSS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sz="2300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Tasa de Desocupación Urbana</a:t>
            </a: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 smtClean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 Importaciones Totales</a:t>
            </a:r>
          </a:p>
          <a:p>
            <a:pPr>
              <a:spcBef>
                <a:spcPct val="0"/>
              </a:spcBef>
              <a:buFontTx/>
              <a:buChar char="•"/>
            </a:pP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</p:txBody>
      </p:sp>
      <p:sp>
        <p:nvSpPr>
          <p:cNvPr id="596013" name="Text Box 45"/>
          <p:cNvSpPr txBox="1">
            <a:spLocks noChangeArrowheads="1"/>
          </p:cNvSpPr>
          <p:nvPr/>
        </p:nvSpPr>
        <p:spPr bwMode="auto">
          <a:xfrm>
            <a:off x="1187450" y="79375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5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5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5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595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95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5978" grpId="0"/>
      <p:bldP spid="595980" grpId="0"/>
      <p:bldP spid="59598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00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600071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00072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600073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600074" name="Rectangle 10"/>
          <p:cNvSpPr>
            <a:spLocks noChangeArrowheads="1"/>
          </p:cNvSpPr>
          <p:nvPr/>
        </p:nvSpPr>
        <p:spPr bwMode="auto">
          <a:xfrm>
            <a:off x="179512" y="433988"/>
            <a:ext cx="8642350" cy="1338828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Sistema de Indicadores </a:t>
            </a: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Cíclicos: </a:t>
            </a: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Coincidente y Adelantado</a:t>
            </a:r>
            <a:endParaRPr lang="es-ES_tradnl" sz="2700" dirty="0">
              <a:solidFill>
                <a:srgbClr val="0066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endParaRPr lang="es-ES_tradnl" sz="27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600075" name="Rectangle 11"/>
          <p:cNvSpPr>
            <a:spLocks noChangeArrowheads="1"/>
          </p:cNvSpPr>
          <p:nvPr/>
        </p:nvSpPr>
        <p:spPr bwMode="auto">
          <a:xfrm>
            <a:off x="684213" y="1362075"/>
            <a:ext cx="7775575" cy="94615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endParaRPr lang="es-ES_tradnl" sz="1600" b="1" dirty="0">
              <a:solidFill>
                <a:srgbClr val="0000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Indicador </a:t>
            </a:r>
            <a:r>
              <a:rPr lang="es-MX" dirty="0" smtClean="0">
                <a:solidFill>
                  <a:srgbClr val="006666"/>
                </a:solidFill>
                <a:latin typeface="Microsoft Sans Serif" pitchFamily="34" charset="0"/>
              </a:rPr>
              <a:t>Adelantado</a:t>
            </a:r>
            <a:r>
              <a:rPr lang="es-MX" b="1" dirty="0">
                <a:solidFill>
                  <a:srgbClr val="000099"/>
                </a:solidFill>
                <a:latin typeface="Microsoft Sans Serif" pitchFamily="34" charset="0"/>
              </a:rPr>
              <a:t>:</a:t>
            </a:r>
            <a:r>
              <a:rPr lang="es-MX" b="1" dirty="0" smtClean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b="1" dirty="0">
                <a:solidFill>
                  <a:srgbClr val="000099"/>
                </a:solidFill>
                <a:latin typeface="Microsoft Sans Serif" pitchFamily="34" charset="0"/>
              </a:rPr>
              <a:t>Considera el comportamiento mensual y en términos </a:t>
            </a:r>
            <a:r>
              <a:rPr lang="es-MX" b="1" dirty="0" err="1">
                <a:solidFill>
                  <a:srgbClr val="000099"/>
                </a:solidFill>
                <a:latin typeface="Microsoft Sans Serif" pitchFamily="34" charset="0"/>
              </a:rPr>
              <a:t>desestacionalizados</a:t>
            </a:r>
            <a:r>
              <a:rPr lang="es-MX" b="1" dirty="0">
                <a:solidFill>
                  <a:srgbClr val="000099"/>
                </a:solidFill>
                <a:latin typeface="Microsoft Sans Serif" pitchFamily="34" charset="0"/>
              </a:rPr>
              <a:t> de las siguientes variables:</a:t>
            </a:r>
          </a:p>
        </p:txBody>
      </p:sp>
      <p:sp>
        <p:nvSpPr>
          <p:cNvPr id="600076" name="Rectangle 12"/>
          <p:cNvSpPr>
            <a:spLocks noChangeArrowheads="1"/>
          </p:cNvSpPr>
          <p:nvPr/>
        </p:nvSpPr>
        <p:spPr bwMode="auto">
          <a:xfrm>
            <a:off x="971550" y="2505966"/>
            <a:ext cx="7743854" cy="420115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endParaRPr lang="es-ES_tradnl" sz="1600" b="1" dirty="0">
              <a:solidFill>
                <a:srgbClr val="0000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Tendencia del Empleo en las Manufacturas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sz="2300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Exportaciones no Petroleras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 marL="177800" indent="-177800">
              <a:spcBef>
                <a:spcPct val="0"/>
              </a:spcBef>
              <a:buFontTx/>
              <a:buChar char="•"/>
            </a:pP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Índice de Precios y Cotizaciones de la Bolsa Mexicana de Valores en términos reales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sz="2300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Tipo de Cambio Real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sz="2300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Tasa de Interés Interbancaria de Equilibrio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sz="10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r>
              <a:rPr lang="es-MX" sz="2300" b="1" dirty="0">
                <a:solidFill>
                  <a:srgbClr val="000099"/>
                </a:solidFill>
                <a:latin typeface="Microsoft Sans Serif" pitchFamily="34" charset="0"/>
              </a:rPr>
              <a:t> 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Índice Standard &amp; </a:t>
            </a:r>
            <a:r>
              <a:rPr lang="es-MX" sz="2300" b="1" dirty="0" err="1" smtClean="0">
                <a:solidFill>
                  <a:srgbClr val="000099"/>
                </a:solidFill>
                <a:latin typeface="Microsoft Sans Serif" pitchFamily="34" charset="0"/>
              </a:rPr>
              <a:t>Poor’s</a:t>
            </a:r>
            <a:r>
              <a:rPr lang="es-MX" sz="2300" b="1" dirty="0" smtClean="0">
                <a:solidFill>
                  <a:srgbClr val="000099"/>
                </a:solidFill>
                <a:latin typeface="Microsoft Sans Serif" pitchFamily="34" charset="0"/>
              </a:rPr>
              <a:t>  500 (índice bursátil de EUA)</a:t>
            </a:r>
            <a:endParaRPr lang="es-MX" sz="2300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  <a:buFontTx/>
              <a:buChar char="•"/>
            </a:pPr>
            <a:endParaRPr lang="es-MX" b="1" dirty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endParaRPr lang="es-MX" b="1" dirty="0">
              <a:solidFill>
                <a:srgbClr val="000099"/>
              </a:solidFill>
              <a:latin typeface="Microsoft Sans Serif" pitchFamily="34" charset="0"/>
            </a:endParaRPr>
          </a:p>
        </p:txBody>
      </p:sp>
      <p:sp>
        <p:nvSpPr>
          <p:cNvPr id="600107" name="Text Box 43"/>
          <p:cNvSpPr txBox="1">
            <a:spLocks noChangeArrowheads="1"/>
          </p:cNvSpPr>
          <p:nvPr/>
        </p:nvSpPr>
        <p:spPr bwMode="auto">
          <a:xfrm>
            <a:off x="1187450" y="79375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0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0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00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600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00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0074" grpId="0"/>
      <p:bldP spid="600075" grpId="0"/>
      <p:bldP spid="60007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9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8258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596999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97000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597001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597002" name="Rectangle 10"/>
          <p:cNvSpPr>
            <a:spLocks noChangeArrowheads="1"/>
          </p:cNvSpPr>
          <p:nvPr/>
        </p:nvSpPr>
        <p:spPr bwMode="auto">
          <a:xfrm>
            <a:off x="250825" y="533400"/>
            <a:ext cx="8569325" cy="91440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Sistema de Indicadores </a:t>
            </a: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Cíclicos: </a:t>
            </a: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Coincidente y </a:t>
            </a: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Adelantado</a:t>
            </a:r>
            <a:endParaRPr lang="es-ES_tradnl" sz="2700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sp>
        <p:nvSpPr>
          <p:cNvPr id="597027" name="Text Box 35"/>
          <p:cNvSpPr txBox="1">
            <a:spLocks noChangeArrowheads="1"/>
          </p:cNvSpPr>
          <p:nvPr/>
        </p:nvSpPr>
        <p:spPr bwMode="auto">
          <a:xfrm>
            <a:off x="1187450" y="44450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sp>
        <p:nvSpPr>
          <p:cNvPr id="597044" name="Rectangle 52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endParaRPr lang="es-MX"/>
          </a:p>
        </p:txBody>
      </p:sp>
      <p:sp>
        <p:nvSpPr>
          <p:cNvPr id="597046" name="Rectangle 54"/>
          <p:cNvSpPr>
            <a:spLocks noChangeArrowheads="1"/>
          </p:cNvSpPr>
          <p:nvPr/>
        </p:nvSpPr>
        <p:spPr bwMode="auto">
          <a:xfrm>
            <a:off x="0" y="928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endParaRPr lang="es-MX"/>
          </a:p>
        </p:txBody>
      </p:sp>
      <p:sp>
        <p:nvSpPr>
          <p:cNvPr id="2" name="Rectangle 5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597049" name="Rectangle 5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597050" name="Rectangle 5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597052" name="Rectangle 6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597053" name="Rectangle 6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597055" name="Rectangle 6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597056" name="Rectangle 6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597058" name="Rectangle 6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143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grpSp>
        <p:nvGrpSpPr>
          <p:cNvPr id="5" name="28 Grupo"/>
          <p:cNvGrpSpPr/>
          <p:nvPr/>
        </p:nvGrpSpPr>
        <p:grpSpPr>
          <a:xfrm>
            <a:off x="355600" y="1460500"/>
            <a:ext cx="8244134" cy="461665"/>
            <a:chOff x="355600" y="1460500"/>
            <a:chExt cx="8244134" cy="461665"/>
          </a:xfrm>
        </p:grpSpPr>
        <p:sp>
          <p:nvSpPr>
            <p:cNvPr id="597009" name="Rectangle 17"/>
            <p:cNvSpPr>
              <a:spLocks noChangeArrowheads="1"/>
            </p:cNvSpPr>
            <p:nvPr/>
          </p:nvSpPr>
          <p:spPr bwMode="auto">
            <a:xfrm>
              <a:off x="355600" y="1460500"/>
              <a:ext cx="3653564" cy="461665"/>
            </a:xfrm>
            <a:prstGeom prst="rect">
              <a:avLst/>
            </a:prstGeom>
            <a:noFill/>
            <a:ln w="12700" cap="rnd" algn="ctr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  <a:tabLst>
                  <a:tab pos="8912225" algn="l"/>
                </a:tabLst>
              </a:pPr>
              <a:r>
                <a:rPr lang="es-ES_tradnl" sz="1200" b="1" dirty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Sistema de Indicadores </a:t>
              </a:r>
              <a:r>
                <a:rPr lang="es-ES_tradnl" sz="1200" b="1" dirty="0" smtClean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Cíclicos: </a:t>
              </a:r>
              <a:r>
                <a:rPr lang="es-ES_tradnl" sz="1400" b="1" u="sng" dirty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Coincidente</a:t>
              </a:r>
              <a:endParaRPr lang="es-ES" sz="1100" u="sng" dirty="0">
                <a:latin typeface="Microsoft Sans Serif" pitchFamily="34" charset="0"/>
                <a:ea typeface="Times New Roman" pitchFamily="18" charset="0"/>
                <a:cs typeface="Arial" charset="0"/>
              </a:endParaRPr>
            </a:p>
            <a:p>
              <a:pPr algn="ctr">
                <a:spcBef>
                  <a:spcPct val="0"/>
                </a:spcBef>
                <a:tabLst>
                  <a:tab pos="8912225" algn="l"/>
                </a:tabLst>
              </a:pPr>
              <a:r>
                <a:rPr lang="es-ES_tradnl" sz="1000" dirty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(Índice </a:t>
              </a:r>
              <a:r>
                <a:rPr lang="es-ES_tradnl" sz="1000" dirty="0" err="1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desestacionalizado</a:t>
              </a:r>
              <a:r>
                <a:rPr lang="es-ES_tradnl" sz="1000" dirty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, Base 1993 = 100)</a:t>
              </a:r>
              <a:endParaRPr lang="es-ES_tradnl" sz="2400" dirty="0">
                <a:latin typeface="Times New Roman" pitchFamily="18" charset="0"/>
                <a:ea typeface="Times New Roman" pitchFamily="18" charset="0"/>
                <a:cs typeface="Arial" charset="0"/>
              </a:endParaRPr>
            </a:p>
          </p:txBody>
        </p:sp>
        <p:sp>
          <p:nvSpPr>
            <p:cNvPr id="597011" name="Rectangle 19"/>
            <p:cNvSpPr>
              <a:spLocks noChangeArrowheads="1"/>
            </p:cNvSpPr>
            <p:nvPr/>
          </p:nvSpPr>
          <p:spPr bwMode="auto">
            <a:xfrm>
              <a:off x="4995863" y="1460500"/>
              <a:ext cx="3603871" cy="461665"/>
            </a:xfrm>
            <a:prstGeom prst="rect">
              <a:avLst/>
            </a:prstGeom>
            <a:noFill/>
            <a:ln w="12700" cap="rnd" algn="ctr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  <a:tabLst>
                  <a:tab pos="8912225" algn="l"/>
                </a:tabLst>
              </a:pPr>
              <a:r>
                <a:rPr lang="es-ES_tradnl" sz="1200" b="1" dirty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Sistema de Indicadores </a:t>
              </a:r>
              <a:r>
                <a:rPr lang="es-ES_tradnl" sz="1200" b="1" dirty="0" smtClean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Cíclicos: </a:t>
              </a:r>
              <a:r>
                <a:rPr lang="es-ES_tradnl" sz="1400" b="1" u="sng" dirty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Adelantado</a:t>
              </a:r>
              <a:endParaRPr lang="es-ES" sz="1100" u="sng" dirty="0">
                <a:latin typeface="Microsoft Sans Serif" pitchFamily="34" charset="0"/>
                <a:ea typeface="Times New Roman" pitchFamily="18" charset="0"/>
                <a:cs typeface="Arial" charset="0"/>
              </a:endParaRPr>
            </a:p>
            <a:p>
              <a:pPr algn="ctr">
                <a:spcBef>
                  <a:spcPct val="0"/>
                </a:spcBef>
                <a:tabLst>
                  <a:tab pos="8912225" algn="l"/>
                </a:tabLst>
              </a:pPr>
              <a:r>
                <a:rPr lang="es-ES_tradnl" sz="1000" dirty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(Índice </a:t>
              </a:r>
              <a:r>
                <a:rPr lang="es-ES_tradnl" sz="1000" dirty="0" err="1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desestacionalizado</a:t>
              </a:r>
              <a:r>
                <a:rPr lang="es-ES_tradnl" sz="1000" dirty="0">
                  <a:solidFill>
                    <a:srgbClr val="000000"/>
                  </a:solidFill>
                  <a:ea typeface="Times New Roman" pitchFamily="18" charset="0"/>
                  <a:cs typeface="Arial" charset="0"/>
                </a:rPr>
                <a:t>, Base 1993 = 100)</a:t>
              </a:r>
              <a:endParaRPr lang="es-ES_tradnl" sz="2400" dirty="0">
                <a:latin typeface="Times New Roman" pitchFamily="18" charset="0"/>
                <a:ea typeface="Times New Roman" pitchFamily="18" charset="0"/>
                <a:cs typeface="Arial" charset="0"/>
              </a:endParaRPr>
            </a:p>
          </p:txBody>
        </p:sp>
      </p:grpSp>
      <p:pic>
        <p:nvPicPr>
          <p:cNvPr id="30" name="29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92" y="2060848"/>
            <a:ext cx="4392000" cy="378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1" name="30 Imagen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504" y="2060848"/>
            <a:ext cx="4392000" cy="378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7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7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7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700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71337" y="142852"/>
            <a:ext cx="49295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3600" dirty="0" smtClean="0">
                <a:solidFill>
                  <a:srgbClr val="FF0000"/>
                </a:solidFill>
                <a:latin typeface="Microsoft Sans Serif" pitchFamily="34" charset="0"/>
              </a:rPr>
              <a:t>Indicadores de Opinión</a:t>
            </a:r>
            <a:endParaRPr lang="es-ES_tradnl" sz="3600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504" y="692696"/>
            <a:ext cx="8786842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itchFamily="34" charset="0"/>
              <a:buChar char="•"/>
            </a:pP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Sobre Confianza del Consumidor (ENCO)</a:t>
            </a:r>
          </a:p>
          <a:p>
            <a:pPr marL="361950" indent="-84138" algn="just">
              <a:spcBef>
                <a:spcPct val="0"/>
              </a:spcBef>
            </a:pPr>
            <a:endParaRPr lang="es-ES_tradnl" sz="1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 marL="361950" indent="-84138" algn="just">
              <a:spcBef>
                <a:spcPct val="0"/>
              </a:spcBef>
            </a:pPr>
            <a:r>
              <a:rPr lang="es-ES_tradnl" sz="1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Este índice se calcula considerando la percepción de los hogares basada en:</a:t>
            </a:r>
          </a:p>
          <a:p>
            <a:pPr marL="361950" indent="-84138" algn="just">
              <a:spcBef>
                <a:spcPct val="0"/>
              </a:spcBef>
            </a:pPr>
            <a:endParaRPr lang="es-ES_tradnl" sz="8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 marL="361950" indent="-84138" algn="just">
              <a:spcBef>
                <a:spcPct val="0"/>
              </a:spcBef>
              <a:buFont typeface="Arial" pitchFamily="34" charset="0"/>
              <a:buChar char="•"/>
            </a:pPr>
            <a:r>
              <a:rPr lang="es-ES_tradnl" sz="1200" dirty="0" smtClean="0">
                <a:latin typeface="Arial" pitchFamily="34" charset="0"/>
                <a:cs typeface="Arial" pitchFamily="34" charset="0"/>
              </a:rPr>
              <a:t>La opinión sobre la situación económica actual y esperada del hogar de los entrevistados; </a:t>
            </a:r>
          </a:p>
          <a:p>
            <a:pPr marL="361950" indent="-84138" algn="just">
              <a:spcBef>
                <a:spcPct val="0"/>
              </a:spcBef>
              <a:buFont typeface="Arial" pitchFamily="34" charset="0"/>
              <a:buChar char="•"/>
            </a:pPr>
            <a:endParaRPr lang="es-ES_tradnl" sz="600" dirty="0" smtClean="0"/>
          </a:p>
          <a:p>
            <a:pPr marL="361950" indent="-84138" algn="just">
              <a:spcBef>
                <a:spcPct val="0"/>
              </a:spcBef>
              <a:buFont typeface="Arial" pitchFamily="34" charset="0"/>
              <a:buChar char="•"/>
            </a:pPr>
            <a:r>
              <a:rPr lang="es-ES_tradnl" sz="1200" dirty="0" smtClean="0">
                <a:latin typeface="Arial" pitchFamily="34" charset="0"/>
                <a:cs typeface="Arial" pitchFamily="34" charset="0"/>
              </a:rPr>
              <a:t>Las percepción sobre la situación económica presente y futura del país,</a:t>
            </a:r>
          </a:p>
          <a:p>
            <a:pPr marL="361950" indent="-84138" algn="just">
              <a:spcBef>
                <a:spcPct val="0"/>
              </a:spcBef>
              <a:buFont typeface="Arial" pitchFamily="34" charset="0"/>
              <a:buChar char="•"/>
            </a:pPr>
            <a:endParaRPr lang="es-ES_tradnl" sz="600" dirty="0" smtClean="0">
              <a:latin typeface="Arial" pitchFamily="34" charset="0"/>
              <a:cs typeface="Arial" pitchFamily="34" charset="0"/>
            </a:endParaRPr>
          </a:p>
          <a:p>
            <a:pPr marL="361950" indent="-84138" algn="just">
              <a:spcBef>
                <a:spcPct val="0"/>
              </a:spcBef>
              <a:buFont typeface="Arial" pitchFamily="34" charset="0"/>
              <a:buChar char="•"/>
            </a:pPr>
            <a:r>
              <a:rPr lang="es-ES_tradnl" sz="1200" dirty="0" smtClean="0">
                <a:latin typeface="Arial" pitchFamily="34" charset="0"/>
                <a:cs typeface="Arial" pitchFamily="34" charset="0"/>
              </a:rPr>
              <a:t>y la expectativa de los consumidores acerca del momento propicio para la adquisición de bienes de consumo duradero.</a:t>
            </a:r>
          </a:p>
          <a:p>
            <a:pPr marL="361950" indent="-84138" algn="just">
              <a:spcBef>
                <a:spcPct val="0"/>
              </a:spcBef>
              <a:buFont typeface="Arial" pitchFamily="34" charset="0"/>
              <a:buChar char="•"/>
            </a:pPr>
            <a:endParaRPr lang="es-ES_tradnl" sz="1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buFont typeface="Arial" pitchFamily="34" charset="0"/>
              <a:buChar char="•"/>
            </a:pP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Sobre la Opinión del Sector Manufacturero (EMOE)</a:t>
            </a:r>
          </a:p>
          <a:p>
            <a:pPr marL="265113">
              <a:spcBef>
                <a:spcPct val="0"/>
              </a:spcBef>
            </a:pPr>
            <a:endParaRPr lang="es-MX" sz="1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 marL="265113">
              <a:spcBef>
                <a:spcPct val="0"/>
              </a:spcBef>
            </a:pPr>
            <a:r>
              <a:rPr lang="es-MX" sz="1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Se integran con base en los siguientes indicadores:</a:t>
            </a:r>
          </a:p>
          <a:p>
            <a:pPr marL="265113">
              <a:spcBef>
                <a:spcPct val="0"/>
              </a:spcBef>
            </a:pPr>
            <a:endParaRPr lang="es-MX" sz="1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 marL="361950" lvl="0" algn="just">
              <a:spcBef>
                <a:spcPct val="0"/>
              </a:spcBef>
            </a:pPr>
            <a:r>
              <a:rPr lang="es-MX" sz="1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Expectativas Empresariales </a:t>
            </a:r>
            <a:r>
              <a:rPr lang="es-MX" sz="12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constituido por la opinión del directivo empresarial sobre la situación que presenta su empresa con relación a: producción, utilización de planta y equipo, demanda nacional de los productos de la empresa, exportaciones y personal ocupado. Además de Inversión en planta y equipo, Inventarios de productos terminados, Precios de venta y Precios de insumos).</a:t>
            </a:r>
          </a:p>
          <a:p>
            <a:pPr marL="361950">
              <a:spcBef>
                <a:spcPct val="0"/>
              </a:spcBef>
            </a:pP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spcBef>
                <a:spcPct val="0"/>
              </a:spcBef>
            </a:pPr>
            <a:endParaRPr lang="es-MX" sz="1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 marL="361950" algn="just">
              <a:spcBef>
                <a:spcPct val="0"/>
              </a:spcBef>
            </a:pPr>
            <a:r>
              <a:rPr lang="es-MX" sz="1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Indicador de Pedidos Manufactureros </a:t>
            </a:r>
            <a:r>
              <a:rPr lang="es-MX" sz="12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s-ES_tradnl" sz="1200" dirty="0" smtClean="0">
                <a:latin typeface="Arial" pitchFamily="34" charset="0"/>
                <a:cs typeface="Arial" pitchFamily="34" charset="0"/>
              </a:rPr>
              <a:t>expectativas de los directivos empresariales del sector referido a la siguiente secuencia del proceso productivo de la actividad manufacturera: volumen esperado de pedidos, producción esperada, niveles esperados de personal ocupado, oportunidad de entregas de insumos por parte de los proveedores y el comportamiento de los inventarios de insumos).</a:t>
            </a:r>
          </a:p>
          <a:p>
            <a:pPr marL="361950" algn="just">
              <a:spcBef>
                <a:spcPct val="0"/>
              </a:spcBef>
            </a:pPr>
            <a:endParaRPr lang="es-MX" sz="1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 marL="361950" algn="just">
              <a:spcBef>
                <a:spcPct val="0"/>
              </a:spcBef>
            </a:pPr>
            <a:r>
              <a:rPr lang="es-MX" sz="1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Indicador sobre la Confianza del Productor</a:t>
            </a:r>
            <a:r>
              <a:rPr lang="es-MX" sz="2400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MX" sz="12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percepción que tienen los directivos empresariales del sector manufacturero de la situación económica que se presenta en el país y en su empresa).</a:t>
            </a:r>
          </a:p>
          <a:p>
            <a:pPr marL="361950">
              <a:spcBef>
                <a:spcPct val="0"/>
              </a:spcBef>
            </a:pPr>
            <a:endParaRPr lang="es-ES_tradnl" sz="1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Botón de acción: Hacia delante o Siguiente">
            <a:hlinkClick r:id="rId2" action="ppaction://hlinksldjump" highlightClick="1"/>
          </p:cNvPr>
          <p:cNvSpPr/>
          <p:nvPr/>
        </p:nvSpPr>
        <p:spPr bwMode="auto">
          <a:xfrm>
            <a:off x="6228184" y="816967"/>
            <a:ext cx="204582" cy="307777"/>
          </a:xfrm>
          <a:prstGeom prst="actionButtonForwardNext">
            <a:avLst/>
          </a:prstGeom>
          <a:solidFill>
            <a:schemeClr val="accent3">
              <a:lumMod val="7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6 Botón de acción: Hacia delante o Siguiente">
            <a:hlinkClick r:id="rId3" action="ppaction://hlinksldjump" highlightClick="1"/>
          </p:cNvPr>
          <p:cNvSpPr/>
          <p:nvPr/>
        </p:nvSpPr>
        <p:spPr bwMode="auto">
          <a:xfrm>
            <a:off x="2843808" y="3933056"/>
            <a:ext cx="142876" cy="307777"/>
          </a:xfrm>
          <a:prstGeom prst="actionButtonForwardNext">
            <a:avLst/>
          </a:prstGeom>
          <a:solidFill>
            <a:schemeClr val="accent3">
              <a:lumMod val="7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7 Botón de acción: Hacia delante o Siguiente">
            <a:hlinkClick r:id="rId4" action="ppaction://hlinksldjump" highlightClick="1"/>
          </p:cNvPr>
          <p:cNvSpPr/>
          <p:nvPr/>
        </p:nvSpPr>
        <p:spPr bwMode="auto">
          <a:xfrm>
            <a:off x="3851920" y="5013176"/>
            <a:ext cx="142876" cy="307777"/>
          </a:xfrm>
          <a:prstGeom prst="actionButtonForwardNext">
            <a:avLst/>
          </a:prstGeom>
          <a:solidFill>
            <a:schemeClr val="accent3">
              <a:lumMod val="7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8 Botón de acción: Hacia delante o Siguiente">
            <a:hlinkClick r:id="rId5" action="ppaction://hlinksldjump" highlightClick="1"/>
          </p:cNvPr>
          <p:cNvSpPr/>
          <p:nvPr/>
        </p:nvSpPr>
        <p:spPr bwMode="auto">
          <a:xfrm>
            <a:off x="6516216" y="5733256"/>
            <a:ext cx="142876" cy="307777"/>
          </a:xfrm>
          <a:prstGeom prst="actionButtonForwardNext">
            <a:avLst/>
          </a:prstGeom>
          <a:solidFill>
            <a:schemeClr val="accent3">
              <a:lumMod val="7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7" grpId="0" animBg="1"/>
      <p:bldP spid="8" grpId="0" animBg="1"/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31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603141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603142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603143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03144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603145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603146" name="Rectangle 10"/>
          <p:cNvSpPr>
            <a:spLocks noChangeArrowheads="1"/>
          </p:cNvSpPr>
          <p:nvPr/>
        </p:nvSpPr>
        <p:spPr bwMode="auto">
          <a:xfrm>
            <a:off x="-323850" y="620713"/>
            <a:ext cx="9791700" cy="1061829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3600" dirty="0" smtClean="0">
                <a:solidFill>
                  <a:srgbClr val="006666"/>
                </a:solidFill>
                <a:latin typeface="Microsoft Sans Serif" pitchFamily="34" charset="0"/>
              </a:rPr>
              <a:t>Índice </a:t>
            </a:r>
            <a:r>
              <a:rPr lang="es-MX" sz="3600" dirty="0">
                <a:solidFill>
                  <a:srgbClr val="006666"/>
                </a:solidFill>
                <a:latin typeface="Microsoft Sans Serif" pitchFamily="34" charset="0"/>
              </a:rPr>
              <a:t>sobre la Confianza del Consumidor</a:t>
            </a:r>
            <a:endParaRPr lang="es-ES_tradnl" sz="3600" dirty="0">
              <a:solidFill>
                <a:srgbClr val="006666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endParaRPr lang="es-ES_tradnl" sz="2700" b="1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603148" name="Rectangle 12"/>
          <p:cNvSpPr>
            <a:spLocks noChangeArrowheads="1"/>
          </p:cNvSpPr>
          <p:nvPr/>
        </p:nvSpPr>
        <p:spPr bwMode="auto">
          <a:xfrm>
            <a:off x="928662" y="1069707"/>
            <a:ext cx="7775575" cy="4293483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endParaRPr lang="es-ES_tradnl" sz="1600" b="1" dirty="0">
              <a:solidFill>
                <a:srgbClr val="000066"/>
              </a:solidFill>
              <a:latin typeface="Microsoft Sans Serif" pitchFamily="34" charset="0"/>
            </a:endParaRPr>
          </a:p>
          <a:p>
            <a:pPr algn="just">
              <a:spcBef>
                <a:spcPct val="0"/>
              </a:spcBef>
            </a:pPr>
            <a:r>
              <a:rPr lang="es-ES_tradnl" sz="2300" b="1" dirty="0" smtClean="0">
                <a:solidFill>
                  <a:srgbClr val="000099"/>
                </a:solidFill>
                <a:latin typeface="Microsoft Sans Serif" pitchFamily="34" charset="0"/>
              </a:rPr>
              <a:t>Este índice se calcula considerando la percepción de los hogares basada en:</a:t>
            </a:r>
          </a:p>
          <a:p>
            <a:pPr algn="just">
              <a:spcBef>
                <a:spcPct val="0"/>
              </a:spcBef>
            </a:pPr>
            <a:endParaRPr lang="es-ES_tradnl" sz="2300" b="1" dirty="0" smtClean="0">
              <a:solidFill>
                <a:srgbClr val="000099"/>
              </a:solidFill>
              <a:latin typeface="Microsoft Sans Serif" pitchFamily="34" charset="0"/>
            </a:endParaRP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r>
              <a:rPr lang="es-ES_tradnl" sz="2300" b="1" dirty="0" smtClean="0">
                <a:solidFill>
                  <a:srgbClr val="000099"/>
                </a:solidFill>
                <a:latin typeface="Microsoft Sans Serif" pitchFamily="34" charset="0"/>
              </a:rPr>
              <a:t>   </a:t>
            </a:r>
            <a:r>
              <a:rPr lang="es-ES_tradnl" sz="2100" b="1" dirty="0" smtClean="0">
                <a:solidFill>
                  <a:srgbClr val="000099"/>
                </a:solidFill>
                <a:latin typeface="Microsoft Sans Serif" pitchFamily="34" charset="0"/>
              </a:rPr>
              <a:t>la opinión sobre la situación económica actual y esperada del hogar de los entrevistados; </a:t>
            </a: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endParaRPr lang="es-ES_tradnl" sz="2100" b="1" dirty="0" smtClean="0">
              <a:solidFill>
                <a:srgbClr val="000099"/>
              </a:solidFill>
              <a:latin typeface="Microsoft Sans Serif" pitchFamily="34" charset="0"/>
            </a:endParaRP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r>
              <a:rPr lang="es-ES_tradnl" sz="2100" b="1" dirty="0" smtClean="0">
                <a:solidFill>
                  <a:srgbClr val="000099"/>
                </a:solidFill>
                <a:latin typeface="Microsoft Sans Serif" pitchFamily="34" charset="0"/>
              </a:rPr>
              <a:t>las percepción sobre la situación económica presente y futura del país,</a:t>
            </a: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endParaRPr lang="es-ES_tradnl" sz="2100" b="1" dirty="0" smtClean="0">
              <a:solidFill>
                <a:srgbClr val="000099"/>
              </a:solidFill>
              <a:latin typeface="Microsoft Sans Serif" pitchFamily="34" charset="0"/>
            </a:endParaRPr>
          </a:p>
          <a:p>
            <a:pPr algn="just">
              <a:spcBef>
                <a:spcPct val="0"/>
              </a:spcBef>
              <a:buFont typeface="Arial" pitchFamily="34" charset="0"/>
              <a:buChar char="•"/>
            </a:pPr>
            <a:r>
              <a:rPr lang="es-ES_tradnl" sz="2100" b="1" dirty="0" smtClean="0">
                <a:solidFill>
                  <a:srgbClr val="000099"/>
                </a:solidFill>
                <a:latin typeface="Microsoft Sans Serif" pitchFamily="34" charset="0"/>
              </a:rPr>
              <a:t>   y la expectativa de los consumidores acerca del momento propicio para la adquisición de bienes de consumo duradero.</a:t>
            </a:r>
            <a:endParaRPr lang="es-ES_tradnl" sz="1800" b="1" dirty="0" smtClean="0">
              <a:solidFill>
                <a:srgbClr val="000099"/>
              </a:solidFill>
              <a:latin typeface="Microsoft Sans Serif" pitchFamily="34" charset="0"/>
            </a:endParaRPr>
          </a:p>
          <a:p>
            <a:pPr>
              <a:spcBef>
                <a:spcPct val="0"/>
              </a:spcBef>
            </a:pPr>
            <a:r>
              <a:rPr lang="es-ES_tradnl" sz="1800" b="1" dirty="0" smtClean="0">
                <a:latin typeface="Microsoft Sans Serif" pitchFamily="34" charset="0"/>
              </a:rPr>
              <a:t> </a:t>
            </a:r>
            <a:endParaRPr lang="es-MX" b="1" dirty="0">
              <a:solidFill>
                <a:srgbClr val="000099"/>
              </a:solidFill>
              <a:latin typeface="Microsoft Sans Serif" pitchFamily="34" charset="0"/>
            </a:endParaRPr>
          </a:p>
        </p:txBody>
      </p:sp>
      <p:sp>
        <p:nvSpPr>
          <p:cNvPr id="603149" name="Text Box 13"/>
          <p:cNvSpPr txBox="1">
            <a:spLocks noChangeArrowheads="1"/>
          </p:cNvSpPr>
          <p:nvPr/>
        </p:nvSpPr>
        <p:spPr bwMode="auto">
          <a:xfrm>
            <a:off x="1187450" y="44450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3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3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0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03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03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0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3146" grpId="0"/>
      <p:bldP spid="60314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604165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60416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604167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04168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604169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604170" name="Rectangle 10"/>
          <p:cNvSpPr>
            <a:spLocks noChangeArrowheads="1"/>
          </p:cNvSpPr>
          <p:nvPr/>
        </p:nvSpPr>
        <p:spPr bwMode="auto">
          <a:xfrm>
            <a:off x="0" y="498475"/>
            <a:ext cx="9144000" cy="91440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Comportamiento del Índice sobre la Confianza del </a:t>
            </a: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Consumidor</a:t>
            </a:r>
            <a:endParaRPr lang="es-ES_tradnl" sz="2700" b="1" dirty="0">
              <a:solidFill>
                <a:srgbClr val="FF0000"/>
              </a:solidFill>
              <a:latin typeface="Microsoft Sans Serif" pitchFamily="34" charset="0"/>
            </a:endParaRPr>
          </a:p>
        </p:txBody>
      </p:sp>
      <p:sp>
        <p:nvSpPr>
          <p:cNvPr id="604751" name="Text Box 591"/>
          <p:cNvSpPr txBox="1">
            <a:spLocks noChangeArrowheads="1"/>
          </p:cNvSpPr>
          <p:nvPr/>
        </p:nvSpPr>
        <p:spPr bwMode="auto">
          <a:xfrm>
            <a:off x="1187450" y="44450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sp>
        <p:nvSpPr>
          <p:cNvPr id="14" name="13 Botón de acción: Hacia atrás o Anterior">
            <a:hlinkClick r:id="rId4" action="ppaction://hlinksldjump" highlightClick="1"/>
          </p:cNvPr>
          <p:cNvSpPr/>
          <p:nvPr/>
        </p:nvSpPr>
        <p:spPr bwMode="auto">
          <a:xfrm>
            <a:off x="8858248" y="5929330"/>
            <a:ext cx="285752" cy="357190"/>
          </a:xfrm>
          <a:prstGeom prst="actionButtonBackPrevious">
            <a:avLst/>
          </a:prstGeom>
          <a:solidFill>
            <a:schemeClr val="accent3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3" name="1 Gráfico"/>
          <p:cNvGraphicFramePr>
            <a:graphicFrameLocks noGrp="1"/>
          </p:cNvGraphicFramePr>
          <p:nvPr/>
        </p:nvGraphicFramePr>
        <p:xfrm>
          <a:off x="179512" y="1124744"/>
          <a:ext cx="8568952" cy="5112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4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04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70" grpId="0"/>
      <p:bldP spid="14" grpId="0" animBg="1"/>
      <p:bldGraphic spid="13" grpId="0">
        <p:bldAsOne/>
      </p:bldGraphic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439738"/>
            <a:ext cx="8953500" cy="93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6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187450" y="44450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0" y="585774"/>
            <a:ext cx="9144000" cy="938719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Evolución de las Expectativas Empresariales </a:t>
            </a:r>
            <a:b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</a:b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al mes de agosto de </a:t>
            </a:r>
            <a:r>
              <a:rPr lang="es-ES" sz="2700" dirty="0" smtClean="0">
                <a:solidFill>
                  <a:srgbClr val="006666"/>
                </a:solidFill>
                <a:latin typeface="Microsoft Sans Serif" pitchFamily="34" charset="0"/>
              </a:rPr>
              <a:t>2014</a:t>
            </a:r>
            <a:endParaRPr lang="es-MX" sz="27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176" name="175 Botón de acción: Hacia atrás o Anterior">
            <a:hlinkClick r:id="rId4" action="ppaction://hlinksldjump" highlightClick="1"/>
          </p:cNvPr>
          <p:cNvSpPr/>
          <p:nvPr/>
        </p:nvSpPr>
        <p:spPr bwMode="auto">
          <a:xfrm>
            <a:off x="8858248" y="5929330"/>
            <a:ext cx="285752" cy="357190"/>
          </a:xfrm>
          <a:prstGeom prst="actionButtonBackPrevious">
            <a:avLst/>
          </a:prstGeom>
          <a:solidFill>
            <a:schemeClr val="accent3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2" name="1 Gráfico"/>
          <p:cNvGraphicFramePr/>
          <p:nvPr/>
        </p:nvGraphicFramePr>
        <p:xfrm>
          <a:off x="539552" y="1514474"/>
          <a:ext cx="8064895" cy="45788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6" grpId="0" animBg="1"/>
      <p:bldGraphic spid="12" grpId="0">
        <p:bldAsOne/>
      </p:bldGraphic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03" name="Picture 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476250"/>
            <a:ext cx="8953500" cy="93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727136" name="Text Box 96"/>
          <p:cNvSpPr txBox="1">
            <a:spLocks noChangeArrowheads="1"/>
          </p:cNvSpPr>
          <p:nvPr/>
        </p:nvSpPr>
        <p:spPr bwMode="auto">
          <a:xfrm>
            <a:off x="1258888" y="115888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grpSp>
        <p:nvGrpSpPr>
          <p:cNvPr id="3" name="Group 9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9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27140" name="Picture 10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27141" name="Text Box 10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27142" name="Text Box 10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0" y="585774"/>
            <a:ext cx="9144000" cy="938719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Evolución del Indicador de Pedidos Manufactureros</a:t>
            </a:r>
            <a:b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</a:b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 al mes de agosto de 2014</a:t>
            </a:r>
          </a:p>
        </p:txBody>
      </p:sp>
      <p:sp>
        <p:nvSpPr>
          <p:cNvPr id="182" name="181 Botón de acción: Hacia atrás o Anterior">
            <a:hlinkClick r:id="rId4" action="ppaction://hlinksldjump" highlightClick="1"/>
          </p:cNvPr>
          <p:cNvSpPr/>
          <p:nvPr/>
        </p:nvSpPr>
        <p:spPr bwMode="auto">
          <a:xfrm>
            <a:off x="8858248" y="5929330"/>
            <a:ext cx="285752" cy="357190"/>
          </a:xfrm>
          <a:prstGeom prst="actionButtonBackPrevious">
            <a:avLst/>
          </a:prstGeom>
          <a:solidFill>
            <a:schemeClr val="accent3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5" name="1 Gráfico"/>
          <p:cNvGraphicFramePr/>
          <p:nvPr/>
        </p:nvGraphicFramePr>
        <p:xfrm>
          <a:off x="395536" y="1514474"/>
          <a:ext cx="8208912" cy="46508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2" grpId="0" animBg="1"/>
      <p:bldGraphic spid="15" grpId="0">
        <p:bldAsOne/>
      </p:bldGraphic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03" name="Picture 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476250"/>
            <a:ext cx="8953500" cy="93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727136" name="Text Box 96"/>
          <p:cNvSpPr txBox="1">
            <a:spLocks noChangeArrowheads="1"/>
          </p:cNvSpPr>
          <p:nvPr/>
        </p:nvSpPr>
        <p:spPr bwMode="auto">
          <a:xfrm>
            <a:off x="1258888" y="115888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 dirty="0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grpSp>
        <p:nvGrpSpPr>
          <p:cNvPr id="727138" name="Group 9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727139" name="Group 9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27140" name="Picture 10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27141" name="Text Box 10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27142" name="Text Box 10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0" y="585774"/>
            <a:ext cx="9144000" cy="938719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Evolución del Indicador de Confianza Empresarial</a:t>
            </a:r>
            <a:b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</a:br>
            <a:r>
              <a:rPr lang="es-MX" sz="2700" dirty="0" smtClean="0">
                <a:solidFill>
                  <a:srgbClr val="006666"/>
                </a:solidFill>
                <a:latin typeface="Microsoft Sans Serif" pitchFamily="34" charset="0"/>
              </a:rPr>
              <a:t>al mes de agosto de </a:t>
            </a:r>
            <a:r>
              <a:rPr lang="es-ES" sz="2700" dirty="0" smtClean="0">
                <a:solidFill>
                  <a:srgbClr val="006666"/>
                </a:solidFill>
                <a:latin typeface="Microsoft Sans Serif" pitchFamily="34" charset="0"/>
              </a:rPr>
              <a:t>2014</a:t>
            </a:r>
            <a:endParaRPr lang="es-MX" sz="2700" dirty="0" smtClean="0">
              <a:solidFill>
                <a:srgbClr val="006666"/>
              </a:solidFill>
              <a:latin typeface="Microsoft Sans Serif" pitchFamily="34" charset="0"/>
            </a:endParaRPr>
          </a:p>
        </p:txBody>
      </p:sp>
      <p:graphicFrame>
        <p:nvGraphicFramePr>
          <p:cNvPr id="13" name="1 Gráfico"/>
          <p:cNvGraphicFramePr/>
          <p:nvPr/>
        </p:nvGraphicFramePr>
        <p:xfrm>
          <a:off x="467544" y="1484784"/>
          <a:ext cx="820891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Graphic spid="13" grpId="0">
        <p:bldAsOne/>
      </p:bldGraphic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6200" y="26988"/>
            <a:ext cx="8991600" cy="439737"/>
            <a:chOff x="48" y="59"/>
            <a:chExt cx="5664" cy="277"/>
          </a:xfrm>
        </p:grpSpPr>
        <p:sp>
          <p:nvSpPr>
            <p:cNvPr id="3083" name="Text Box 5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3084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6200" y="6519863"/>
            <a:ext cx="9032875" cy="365125"/>
            <a:chOff x="48" y="4020"/>
            <a:chExt cx="5690" cy="230"/>
          </a:xfrm>
        </p:grpSpPr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3081" name="Picture 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sp>
            <p:nvSpPr>
              <p:cNvPr id="3082" name="Text Box 10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3080" name="Text Box 11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31190" name="Text Box 54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1908175" y="647700"/>
            <a:ext cx="5327650" cy="954088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700" dirty="0">
                <a:solidFill>
                  <a:srgbClr val="006666"/>
                </a:solidFill>
                <a:latin typeface="Microsoft Sans Serif" pitchFamily="34" charset="0"/>
              </a:rPr>
              <a:t>RELOJ DE LOS CICLOS ECONÓMICOS</a:t>
            </a:r>
            <a:endParaRPr lang="es-ES" sz="27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pic>
        <p:nvPicPr>
          <p:cNvPr id="1381378" name="Picture 2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13539" t="39404" r="10487" b="8014"/>
          <a:stretch>
            <a:fillRect/>
          </a:stretch>
        </p:blipFill>
        <p:spPr bwMode="auto">
          <a:xfrm>
            <a:off x="576751" y="1639360"/>
            <a:ext cx="7965234" cy="423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1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1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38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1190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683011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683012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683015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83016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68301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683020" name="Text Box 12"/>
          <p:cNvSpPr txBox="1">
            <a:spLocks noChangeArrowheads="1"/>
          </p:cNvSpPr>
          <p:nvPr/>
        </p:nvSpPr>
        <p:spPr bwMode="auto">
          <a:xfrm>
            <a:off x="762000" y="571480"/>
            <a:ext cx="7848600" cy="519113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Indicadores de Ocupación y Empleo</a:t>
            </a:r>
          </a:p>
        </p:txBody>
      </p:sp>
      <p:sp>
        <p:nvSpPr>
          <p:cNvPr id="683030" name="Rectangle 22"/>
          <p:cNvSpPr>
            <a:spLocks noChangeArrowheads="1"/>
          </p:cNvSpPr>
          <p:nvPr/>
        </p:nvSpPr>
        <p:spPr bwMode="auto">
          <a:xfrm>
            <a:off x="1357290" y="3243909"/>
            <a:ext cx="6072230" cy="3185487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Char char="•"/>
            </a:pPr>
            <a:r>
              <a:rPr lang="es-MX" sz="1800" b="1" dirty="0" smtClean="0">
                <a:solidFill>
                  <a:srgbClr val="000099"/>
                </a:solidFill>
                <a:latin typeface="Microsoft Sans Serif" pitchFamily="34" charset="0"/>
                <a:cs typeface="Microsoft Sans Serif" pitchFamily="34" charset="0"/>
              </a:rPr>
              <a:t>Población de 14 años y más: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es-ES_tradnl" sz="1600" b="1" dirty="0" smtClean="0">
                <a:solidFill>
                  <a:srgbClr val="000099"/>
                </a:solidFill>
                <a:latin typeface="Microsoft Sans Serif" pitchFamily="34" charset="0"/>
                <a:cs typeface="Microsoft Sans Serif" pitchFamily="34" charset="0"/>
              </a:rPr>
              <a:t>Población económicamente activa (PEA)</a:t>
            </a:r>
          </a:p>
          <a:p>
            <a:pPr lvl="2">
              <a:spcBef>
                <a:spcPct val="0"/>
              </a:spcBef>
              <a:buFontTx/>
              <a:buChar char="•"/>
            </a:pPr>
            <a:r>
              <a:rPr lang="es-MX" sz="16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Ocupada</a:t>
            </a:r>
          </a:p>
          <a:p>
            <a:pPr lvl="3">
              <a:spcBef>
                <a:spcPct val="0"/>
              </a:spcBef>
              <a:buFontTx/>
              <a:buChar char="•"/>
            </a:pPr>
            <a:r>
              <a:rPr lang="es-MX" sz="15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Posición en la ocupación</a:t>
            </a:r>
          </a:p>
          <a:p>
            <a:pPr lvl="3">
              <a:spcBef>
                <a:spcPct val="0"/>
              </a:spcBef>
              <a:buFontTx/>
              <a:buChar char="•"/>
            </a:pPr>
            <a:r>
              <a:rPr lang="es-MX" sz="15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Sector de actividad económica</a:t>
            </a:r>
          </a:p>
          <a:p>
            <a:pPr lvl="3">
              <a:spcBef>
                <a:spcPct val="0"/>
              </a:spcBef>
              <a:buFontTx/>
              <a:buChar char="•"/>
            </a:pPr>
            <a:r>
              <a:rPr lang="es-MX" sz="15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Nivel de ingresos</a:t>
            </a:r>
          </a:p>
          <a:p>
            <a:pPr lvl="3">
              <a:spcBef>
                <a:spcPct val="0"/>
              </a:spcBef>
              <a:buFontTx/>
              <a:buChar char="•"/>
            </a:pPr>
            <a:r>
              <a:rPr lang="es-MX" sz="15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Duración de la jornada de trabajo</a:t>
            </a:r>
          </a:p>
          <a:p>
            <a:pPr lvl="3">
              <a:spcBef>
                <a:spcPct val="0"/>
              </a:spcBef>
              <a:buFontTx/>
              <a:buChar char="•"/>
            </a:pPr>
            <a:r>
              <a:rPr lang="es-MX" sz="15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Condición de acceso a las instituciones de salud</a:t>
            </a:r>
          </a:p>
          <a:p>
            <a:pPr lvl="3">
              <a:spcBef>
                <a:spcPct val="0"/>
              </a:spcBef>
              <a:buFontTx/>
              <a:buChar char="•"/>
            </a:pPr>
            <a:r>
              <a:rPr lang="es-MX" sz="15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Ámbito y tamaño de la unidad económica </a:t>
            </a:r>
          </a:p>
          <a:p>
            <a:pPr lvl="3">
              <a:spcBef>
                <a:spcPct val="0"/>
              </a:spcBef>
              <a:buFontTx/>
              <a:buChar char="•"/>
            </a:pPr>
            <a:r>
              <a:rPr lang="es-MX" sz="15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Distribución por tipo de unidad económica</a:t>
            </a:r>
          </a:p>
          <a:p>
            <a:pPr lvl="2">
              <a:spcBef>
                <a:spcPct val="0"/>
              </a:spcBef>
              <a:buFontTx/>
              <a:buChar char="•"/>
            </a:pPr>
            <a:r>
              <a:rPr lang="es-MX" sz="1600" dirty="0" smtClean="0">
                <a:solidFill>
                  <a:schemeClr val="accent6"/>
                </a:solidFill>
                <a:latin typeface="Microsoft Sans Serif" pitchFamily="34" charset="0"/>
                <a:cs typeface="Microsoft Sans Serif" pitchFamily="34" charset="0"/>
              </a:rPr>
              <a:t>Desocupada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es-ES_tradnl" sz="1600" b="1" dirty="0" smtClean="0">
                <a:solidFill>
                  <a:srgbClr val="000099"/>
                </a:solidFill>
                <a:latin typeface="Microsoft Sans Serif" pitchFamily="34" charset="0"/>
                <a:cs typeface="Microsoft Sans Serif" pitchFamily="34" charset="0"/>
              </a:rPr>
              <a:t>Población no económicamente activa (PNEA)</a:t>
            </a:r>
          </a:p>
          <a:p>
            <a:pPr>
              <a:spcBef>
                <a:spcPct val="0"/>
              </a:spcBef>
              <a:buFontTx/>
              <a:buChar char="•"/>
            </a:pPr>
            <a:endParaRPr lang="es-ES_tradnl" sz="1400" b="1" dirty="0">
              <a:solidFill>
                <a:srgbClr val="000099"/>
              </a:solidFill>
              <a:latin typeface="Microsoft Sans Serif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57158" y="1285860"/>
            <a:ext cx="84296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b="1" dirty="0" smtClean="0">
                <a:solidFill>
                  <a:srgbClr val="000099"/>
                </a:solidFill>
                <a:latin typeface="Microsoft Sans Serif" pitchFamily="34" charset="0"/>
                <a:cs typeface="Microsoft Sans Serif" pitchFamily="34" charset="0"/>
              </a:rPr>
              <a:t>A través de la Encuesta Nacional de Ocupación y Empleo (ENOE) es posible registrar de manera permanente el comportamiento del empleo a nivel nacional y para cuatro tamaños de localidades; la ENOE con periodicidad trimestral proporciona información para las 32 entidades federativas, lo que permite conocer la complejidad del fenómeno ocupacional en un nivel de desagregación más detallado.</a:t>
            </a:r>
            <a:endParaRPr lang="es-MX" sz="1800" b="1" dirty="0" smtClean="0">
              <a:solidFill>
                <a:srgbClr val="000099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3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3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8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8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3020" grpId="0"/>
      <p:bldP spid="683030" grpId="0"/>
      <p:bldP spid="1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745475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74547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45479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45480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45481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45484" name="Text Box 12"/>
          <p:cNvSpPr txBox="1">
            <a:spLocks noChangeArrowheads="1"/>
          </p:cNvSpPr>
          <p:nvPr/>
        </p:nvSpPr>
        <p:spPr bwMode="auto">
          <a:xfrm>
            <a:off x="762000" y="457200"/>
            <a:ext cx="7848600" cy="830997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Tasa de Desocupación por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Sexo</a:t>
            </a:r>
            <a:endParaRPr lang="es-MX" sz="2800" dirty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dirty="0">
                <a:solidFill>
                  <a:srgbClr val="339966"/>
                </a:solidFill>
                <a:latin typeface="Microsoft Sans Serif" pitchFamily="34" charset="0"/>
              </a:rPr>
              <a:t>(Porcentaje de la </a:t>
            </a:r>
            <a:r>
              <a:rPr lang="es-MX" dirty="0" smtClean="0">
                <a:solidFill>
                  <a:srgbClr val="339966"/>
                </a:solidFill>
                <a:latin typeface="Microsoft Sans Serif" pitchFamily="34" charset="0"/>
              </a:rPr>
              <a:t>PEA</a:t>
            </a:r>
            <a:r>
              <a:rPr lang="es-ES" dirty="0" smtClean="0">
                <a:solidFill>
                  <a:srgbClr val="339966"/>
                </a:solidFill>
                <a:latin typeface="Microsoft Sans Serif" pitchFamily="34" charset="0"/>
              </a:rPr>
              <a:t>)</a:t>
            </a:r>
            <a:endParaRPr lang="es-ES" b="1" dirty="0">
              <a:solidFill>
                <a:srgbClr val="993366"/>
              </a:solidFill>
              <a:latin typeface="Microsoft Sans Serif" pitchFamily="34" charset="0"/>
            </a:endParaRPr>
          </a:p>
        </p:txBody>
      </p:sp>
      <p:graphicFrame>
        <p:nvGraphicFramePr>
          <p:cNvPr id="13" name="1 Gráfico"/>
          <p:cNvGraphicFramePr/>
          <p:nvPr/>
        </p:nvGraphicFramePr>
        <p:xfrm>
          <a:off x="611560" y="1268760"/>
          <a:ext cx="792088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5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5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45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5484" grpId="0"/>
      <p:bldGraphic spid="13" grpId="0">
        <p:bldSub>
          <a:bldChart bld="series"/>
        </p:bldSub>
      </p:bldGraphic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685059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685060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685063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85064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685065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685066" name="Rectangle 10"/>
          <p:cNvSpPr>
            <a:spLocks noChangeArrowheads="1"/>
          </p:cNvSpPr>
          <p:nvPr/>
        </p:nvSpPr>
        <p:spPr bwMode="auto">
          <a:xfrm>
            <a:off x="2590800" y="2171700"/>
            <a:ext cx="9144000" cy="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/>
          </a:p>
        </p:txBody>
      </p:sp>
      <p:sp>
        <p:nvSpPr>
          <p:cNvPr id="685067" name="Rectangle 11"/>
          <p:cNvSpPr>
            <a:spLocks noChangeArrowheads="1"/>
          </p:cNvSpPr>
          <p:nvPr/>
        </p:nvSpPr>
        <p:spPr bwMode="auto">
          <a:xfrm>
            <a:off x="2590800" y="2171700"/>
            <a:ext cx="9144000" cy="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/>
          </a:p>
        </p:txBody>
      </p:sp>
      <p:sp>
        <p:nvSpPr>
          <p:cNvPr id="685068" name="Text Box 12"/>
          <p:cNvSpPr txBox="1">
            <a:spLocks noChangeArrowheads="1"/>
          </p:cNvSpPr>
          <p:nvPr/>
        </p:nvSpPr>
        <p:spPr bwMode="auto">
          <a:xfrm>
            <a:off x="762000" y="457200"/>
            <a:ext cx="7848600" cy="808038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Desocupación </a:t>
            </a:r>
            <a:r>
              <a:rPr lang="es-MX" sz="2400" dirty="0">
                <a:solidFill>
                  <a:srgbClr val="006666"/>
                </a:solidFill>
                <a:latin typeface="Microsoft Sans Serif" pitchFamily="34" charset="0"/>
              </a:rPr>
              <a:t>por Sexo y Grupo de Edad</a:t>
            </a:r>
            <a:r>
              <a:rPr lang="es-MX" sz="2700" dirty="0">
                <a:solidFill>
                  <a:srgbClr val="006666"/>
                </a:solidFill>
                <a:latin typeface="Microsoft Sans Serif" pitchFamily="34" charset="0"/>
              </a:rPr>
              <a:t> </a:t>
            </a:r>
            <a:endParaRPr lang="es-MX" sz="2700" dirty="0" smtClean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dirty="0" smtClean="0">
                <a:solidFill>
                  <a:srgbClr val="339966"/>
                </a:solidFill>
                <a:latin typeface="Microsoft Sans Serif" pitchFamily="34" charset="0"/>
              </a:rPr>
              <a:t>(</a:t>
            </a:r>
            <a:r>
              <a:rPr lang="es-MX" dirty="0">
                <a:solidFill>
                  <a:srgbClr val="339966"/>
                </a:solidFill>
                <a:latin typeface="Microsoft Sans Serif" pitchFamily="34" charset="0"/>
              </a:rPr>
              <a:t>Porcentaje de la PEA)</a:t>
            </a:r>
            <a:endParaRPr lang="es-ES" b="1" dirty="0">
              <a:solidFill>
                <a:srgbClr val="993366"/>
              </a:solidFill>
              <a:latin typeface="Microsoft Sans Serif" pitchFamily="34" charset="0"/>
            </a:endParaRPr>
          </a:p>
        </p:txBody>
      </p:sp>
      <p:grpSp>
        <p:nvGrpSpPr>
          <p:cNvPr id="5" name="20 Grupo"/>
          <p:cNvGrpSpPr/>
          <p:nvPr/>
        </p:nvGrpSpPr>
        <p:grpSpPr>
          <a:xfrm>
            <a:off x="611560" y="1412776"/>
            <a:ext cx="7992888" cy="4443010"/>
            <a:chOff x="755576" y="1412776"/>
            <a:chExt cx="7560840" cy="4443010"/>
          </a:xfrm>
        </p:grpSpPr>
        <p:cxnSp>
          <p:nvCxnSpPr>
            <p:cNvPr id="19" name="18 Conector recto"/>
            <p:cNvCxnSpPr/>
            <p:nvPr/>
          </p:nvCxnSpPr>
          <p:spPr bwMode="auto">
            <a:xfrm>
              <a:off x="3648253" y="5517232"/>
              <a:ext cx="4248472" cy="0"/>
            </a:xfrm>
            <a:prstGeom prst="lin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19 Conector recto"/>
            <p:cNvCxnSpPr/>
            <p:nvPr/>
          </p:nvCxnSpPr>
          <p:spPr bwMode="auto">
            <a:xfrm>
              <a:off x="2051720" y="5515257"/>
              <a:ext cx="1309318" cy="1975"/>
            </a:xfrm>
            <a:prstGeom prst="lin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2" name="21 CuadroTexto"/>
            <p:cNvSpPr txBox="1"/>
            <p:nvPr/>
          </p:nvSpPr>
          <p:spPr>
            <a:xfrm>
              <a:off x="2411760" y="5517232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1600" dirty="0" smtClean="0"/>
                <a:t>Sexo</a:t>
              </a:r>
              <a:endParaRPr lang="es-MX" sz="1600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3635896" y="5517232"/>
              <a:ext cx="424847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600" dirty="0" smtClean="0"/>
                <a:t>Grupos de edad</a:t>
              </a:r>
              <a:endParaRPr lang="es-MX" sz="1600" dirty="0"/>
            </a:p>
          </p:txBody>
        </p:sp>
        <p:graphicFrame>
          <p:nvGraphicFramePr>
            <p:cNvPr id="24" name="1 Gráfico"/>
            <p:cNvGraphicFramePr/>
            <p:nvPr/>
          </p:nvGraphicFramePr>
          <p:xfrm>
            <a:off x="755576" y="1412776"/>
            <a:ext cx="7560840" cy="423726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5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5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8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506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687107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68710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687111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87112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687113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687114" name="Rectangle 10"/>
          <p:cNvSpPr>
            <a:spLocks noChangeArrowheads="1"/>
          </p:cNvSpPr>
          <p:nvPr/>
        </p:nvSpPr>
        <p:spPr bwMode="auto">
          <a:xfrm>
            <a:off x="2590800" y="2171700"/>
            <a:ext cx="9144000" cy="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/>
          </a:p>
        </p:txBody>
      </p:sp>
      <p:sp>
        <p:nvSpPr>
          <p:cNvPr id="687115" name="Rectangle 11"/>
          <p:cNvSpPr>
            <a:spLocks noChangeArrowheads="1"/>
          </p:cNvSpPr>
          <p:nvPr/>
        </p:nvSpPr>
        <p:spPr bwMode="auto">
          <a:xfrm>
            <a:off x="2590800" y="2171700"/>
            <a:ext cx="9144000" cy="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/>
          </a:p>
        </p:txBody>
      </p:sp>
      <p:sp>
        <p:nvSpPr>
          <p:cNvPr id="687116" name="Text Box 12"/>
          <p:cNvSpPr txBox="1">
            <a:spLocks noChangeArrowheads="1"/>
          </p:cNvSpPr>
          <p:nvPr/>
        </p:nvSpPr>
        <p:spPr bwMode="auto">
          <a:xfrm>
            <a:off x="149226" y="620713"/>
            <a:ext cx="8994774" cy="830997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Población desocupada por </a:t>
            </a: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Nivel de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Instrucción</a:t>
            </a:r>
            <a:endParaRPr lang="es-MX" sz="2800" dirty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dirty="0">
                <a:solidFill>
                  <a:srgbClr val="009999"/>
                </a:solidFill>
                <a:latin typeface="Microsoft Sans Serif" pitchFamily="34" charset="0"/>
              </a:rPr>
              <a:t>(Estructura porcentual)</a:t>
            </a:r>
            <a:endParaRPr lang="es-ES" dirty="0">
              <a:solidFill>
                <a:srgbClr val="009999"/>
              </a:solidFill>
              <a:latin typeface="Microsoft Sans Serif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857224" y="5929330"/>
            <a:ext cx="4286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Cifras de Agosto de 2014.</a:t>
            </a:r>
            <a:endParaRPr lang="es-MX" sz="1200" dirty="0"/>
          </a:p>
        </p:txBody>
      </p:sp>
      <p:graphicFrame>
        <p:nvGraphicFramePr>
          <p:cNvPr id="15" name="2 Gráfico"/>
          <p:cNvGraphicFramePr/>
          <p:nvPr/>
        </p:nvGraphicFramePr>
        <p:xfrm>
          <a:off x="395536" y="1484784"/>
          <a:ext cx="835292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7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7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8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7116" grpId="0"/>
      <p:bldP spid="19" grpId="0"/>
      <p:bldGraphic spid="15" grpId="0">
        <p:bldSub>
          <a:bldChart bld="series"/>
        </p:bldSub>
      </p:bldGraphic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74752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74752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47527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47528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47529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47530" name="Rectangle 10"/>
          <p:cNvSpPr>
            <a:spLocks noChangeArrowheads="1"/>
          </p:cNvSpPr>
          <p:nvPr/>
        </p:nvSpPr>
        <p:spPr bwMode="auto">
          <a:xfrm>
            <a:off x="2590800" y="2171700"/>
            <a:ext cx="9144000" cy="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/>
          </a:p>
        </p:txBody>
      </p:sp>
      <p:sp>
        <p:nvSpPr>
          <p:cNvPr id="747532" name="Text Box 12"/>
          <p:cNvSpPr txBox="1">
            <a:spLocks noChangeArrowheads="1"/>
          </p:cNvSpPr>
          <p:nvPr/>
        </p:nvSpPr>
        <p:spPr bwMode="auto">
          <a:xfrm>
            <a:off x="539750" y="620713"/>
            <a:ext cx="7853363" cy="830997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Población Ocupada por Sector de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Actividad</a:t>
            </a:r>
            <a:endParaRPr lang="es-MX" sz="2800" dirty="0">
              <a:solidFill>
                <a:srgbClr val="006666"/>
              </a:solidFill>
              <a:latin typeface="Microsoft Sans Serif" pitchFamily="34" charset="0"/>
            </a:endParaRPr>
          </a:p>
          <a:p>
            <a:pPr algn="ctr">
              <a:spcBef>
                <a:spcPct val="0"/>
              </a:spcBef>
            </a:pP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(Estructura porcentual)</a:t>
            </a:r>
            <a:endParaRPr lang="es-ES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graphicFrame>
        <p:nvGraphicFramePr>
          <p:cNvPr id="15" name="6 Gráfico"/>
          <p:cNvGraphicFramePr/>
          <p:nvPr/>
        </p:nvGraphicFramePr>
        <p:xfrm>
          <a:off x="611560" y="1628800"/>
          <a:ext cx="820891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16 CuadroTexto"/>
          <p:cNvSpPr txBox="1"/>
          <p:nvPr/>
        </p:nvSpPr>
        <p:spPr>
          <a:xfrm>
            <a:off x="0" y="6072206"/>
            <a:ext cx="4286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Cifras de agosto de 2014.</a:t>
            </a:r>
            <a:endParaRPr lang="es-MX" sz="1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4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32" grpId="0"/>
      <p:bldGraphic spid="15" grpId="0">
        <p:bldAsOne/>
      </p:bldGraphic>
      <p:bldP spid="1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749571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Resultados</a:t>
              </a:r>
            </a:p>
          </p:txBody>
        </p:sp>
        <p:pic>
          <p:nvPicPr>
            <p:cNvPr id="749572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749575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49576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4957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749578" name="Rectangle 10"/>
          <p:cNvSpPr>
            <a:spLocks noChangeArrowheads="1"/>
          </p:cNvSpPr>
          <p:nvPr/>
        </p:nvSpPr>
        <p:spPr bwMode="auto">
          <a:xfrm>
            <a:off x="2590800" y="2171700"/>
            <a:ext cx="9144000" cy="0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/>
          </a:p>
        </p:txBody>
      </p:sp>
      <p:sp>
        <p:nvSpPr>
          <p:cNvPr id="749580" name="Text Box 12"/>
          <p:cNvSpPr txBox="1">
            <a:spLocks noChangeArrowheads="1"/>
          </p:cNvSpPr>
          <p:nvPr/>
        </p:nvSpPr>
        <p:spPr bwMode="auto">
          <a:xfrm>
            <a:off x="900113" y="620713"/>
            <a:ext cx="7493000" cy="830997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Población Ocupada según su </a:t>
            </a:r>
            <a:r>
              <a:rPr lang="es-MX" sz="2800" dirty="0" smtClean="0">
                <a:solidFill>
                  <a:srgbClr val="006666"/>
                </a:solidFill>
                <a:latin typeface="Microsoft Sans Serif" pitchFamily="34" charset="0"/>
              </a:rPr>
              <a:t>Posición </a:t>
            </a:r>
            <a:r>
              <a:rPr lang="es-MX" dirty="0" smtClean="0">
                <a:solidFill>
                  <a:srgbClr val="006666"/>
                </a:solidFill>
                <a:latin typeface="Microsoft Sans Serif" pitchFamily="34" charset="0"/>
              </a:rPr>
              <a:t>(</a:t>
            </a:r>
            <a:r>
              <a:rPr lang="es-MX" dirty="0">
                <a:solidFill>
                  <a:srgbClr val="006666"/>
                </a:solidFill>
                <a:latin typeface="Microsoft Sans Serif" pitchFamily="34" charset="0"/>
              </a:rPr>
              <a:t>Estructura porcentual)</a:t>
            </a:r>
            <a:endParaRPr lang="es-ES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0" y="6072206"/>
            <a:ext cx="4286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Cifras de agosto de 2014.</a:t>
            </a:r>
            <a:endParaRPr lang="es-MX" sz="1200" dirty="0"/>
          </a:p>
        </p:txBody>
      </p:sp>
      <p:graphicFrame>
        <p:nvGraphicFramePr>
          <p:cNvPr id="15" name="7 Gráfico"/>
          <p:cNvGraphicFramePr/>
          <p:nvPr/>
        </p:nvGraphicFramePr>
        <p:xfrm>
          <a:off x="552575" y="1484784"/>
          <a:ext cx="8123882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9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9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49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80" grpId="0"/>
      <p:bldP spid="13" grpId="0"/>
      <p:bldGraphic spid="15" grpId="0">
        <p:bldAsOne/>
      </p:bldGraphic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76250"/>
            <a:ext cx="8953500" cy="93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4" name="Text Box 96"/>
          <p:cNvSpPr txBox="1">
            <a:spLocks noChangeArrowheads="1"/>
          </p:cNvSpPr>
          <p:nvPr/>
        </p:nvSpPr>
        <p:spPr bwMode="auto">
          <a:xfrm>
            <a:off x="1258888" y="115888"/>
            <a:ext cx="7848600" cy="3968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es-ES_tradnl" b="1" i="1" dirty="0">
                <a:solidFill>
                  <a:srgbClr val="000099"/>
                </a:solidFill>
                <a:latin typeface="Trebuchet MS" pitchFamily="34" charset="0"/>
              </a:rPr>
              <a:t>Resultados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4356100" y="6437313"/>
            <a:ext cx="47529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s-MX" sz="1400" b="1" i="1">
                <a:solidFill>
                  <a:srgbClr val="000099"/>
                </a:solidFill>
                <a:latin typeface="Trebuchet MS" pitchFamily="34" charset="0"/>
              </a:rPr>
              <a:t>Indicadores Económicos de Coyuntura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9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0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762000" y="519063"/>
            <a:ext cx="7848600" cy="461665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Desocupación </a:t>
            </a:r>
            <a:r>
              <a:rPr lang="es-MX" sz="2400" dirty="0">
                <a:solidFill>
                  <a:srgbClr val="006666"/>
                </a:solidFill>
                <a:latin typeface="Microsoft Sans Serif" pitchFamily="34" charset="0"/>
              </a:rPr>
              <a:t>por </a:t>
            </a: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Entidad Federativa</a:t>
            </a:r>
            <a:endParaRPr lang="es-ES" b="1" dirty="0">
              <a:solidFill>
                <a:srgbClr val="993366"/>
              </a:solidFill>
              <a:latin typeface="Microsoft Sans Serif" pitchFamily="34" charset="0"/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611560" y="6011996"/>
            <a:ext cx="7848600" cy="369332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s-MX" sz="1800" b="1" dirty="0" smtClean="0">
                <a:solidFill>
                  <a:srgbClr val="006666"/>
                </a:solidFill>
                <a:latin typeface="Microsoft Sans Serif" pitchFamily="34" charset="0"/>
              </a:rPr>
              <a:t>Agosto de 2014</a:t>
            </a:r>
            <a:endParaRPr lang="es-ES" sz="1600" b="1" dirty="0">
              <a:solidFill>
                <a:srgbClr val="993366"/>
              </a:solidFill>
              <a:latin typeface="Microsoft Sans Serif" pitchFamily="34" charset="0"/>
            </a:endParaRPr>
          </a:p>
        </p:txBody>
      </p:sp>
      <p:graphicFrame>
        <p:nvGraphicFramePr>
          <p:cNvPr id="14" name="1 Gráfico"/>
          <p:cNvGraphicFramePr>
            <a:graphicFrameLocks noGrp="1"/>
          </p:cNvGraphicFramePr>
          <p:nvPr/>
        </p:nvGraphicFramePr>
        <p:xfrm>
          <a:off x="755575" y="908720"/>
          <a:ext cx="763285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5" grpId="0"/>
      <p:bldGraphic spid="14" grpId="0">
        <p:bldSub>
          <a:bldChart bld="series"/>
        </p:bldSub>
      </p:bldGraphic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762000" y="457200"/>
            <a:ext cx="7848600" cy="830997"/>
          </a:xfrm>
          <a:prstGeom prst="rect">
            <a:avLst/>
          </a:prstGeom>
          <a:noFill/>
          <a:ln w="12700" cap="rnd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0"/>
              </a:spcBef>
            </a:pP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Población ocupada por </a:t>
            </a:r>
          </a:p>
          <a:p>
            <a:pPr algn="r">
              <a:spcBef>
                <a:spcPct val="0"/>
              </a:spcBef>
            </a:pPr>
            <a:r>
              <a:rPr lang="es-MX" sz="2400" dirty="0" smtClean="0">
                <a:solidFill>
                  <a:srgbClr val="006666"/>
                </a:solidFill>
                <a:latin typeface="Microsoft Sans Serif" pitchFamily="34" charset="0"/>
              </a:rPr>
              <a:t>entidad federativa</a:t>
            </a:r>
            <a:endParaRPr lang="es-ES" b="1" dirty="0">
              <a:solidFill>
                <a:srgbClr val="993366"/>
              </a:solidFill>
              <a:latin typeface="Microsoft Sans Serif" pitchFamily="34" charset="0"/>
            </a:endParaRPr>
          </a:p>
        </p:txBody>
      </p:sp>
      <p:graphicFrame>
        <p:nvGraphicFramePr>
          <p:cNvPr id="14" name="13 Tabla">
            <a:hlinkClick r:id="rId3"/>
          </p:cNvPr>
          <p:cNvGraphicFramePr>
            <a:graphicFrameLocks noGrp="1"/>
          </p:cNvGraphicFramePr>
          <p:nvPr/>
        </p:nvGraphicFramePr>
        <p:xfrm>
          <a:off x="4346684" y="1296207"/>
          <a:ext cx="4367808" cy="497309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{284E427A-3D55-4303-BF80-6455036E1DE7}</a:tableStyleId>
              </a:tblPr>
              <a:tblGrid>
                <a:gridCol w="1415988"/>
                <a:gridCol w="983940"/>
                <a:gridCol w="983940"/>
                <a:gridCol w="983940"/>
              </a:tblGrid>
              <a:tr h="327631">
                <a:tc gridSpan="4">
                  <a:txBody>
                    <a:bodyPr/>
                    <a:lstStyle/>
                    <a:p>
                      <a:pPr algn="ctr"/>
                      <a:r>
                        <a:rPr lang="es-MX" sz="1600" dirty="0" smtClean="0">
                          <a:latin typeface="Arial" pitchFamily="34" charset="0"/>
                          <a:cs typeface="Arial" pitchFamily="34" charset="0"/>
                        </a:rPr>
                        <a:t>Ocupados</a:t>
                      </a:r>
                      <a:r>
                        <a:rPr lang="es-MX" sz="1600" baseline="0" dirty="0" smtClean="0">
                          <a:latin typeface="Arial" pitchFamily="34" charset="0"/>
                          <a:cs typeface="Arial" pitchFamily="34" charset="0"/>
                        </a:rPr>
                        <a:t> 2005-2014</a:t>
                      </a:r>
                      <a:endParaRPr lang="es-MX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33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2763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400" b="1" kern="120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Entidades</a:t>
                      </a:r>
                      <a:endParaRPr lang="es-MX" sz="1400" b="1" kern="120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anchor="ctr" anchorCtr="1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600" b="1" kern="120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2005</a:t>
                      </a:r>
                      <a:endParaRPr lang="es-MX" sz="1600" b="1" kern="120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anchor="ctr" anchorCtr="1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600" b="1" kern="120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2014</a:t>
                      </a:r>
                      <a:endParaRPr lang="es-MX" sz="1600" b="1" kern="120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anchor="ctr" anchorCtr="1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400" b="1" kern="120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Diferencias</a:t>
                      </a:r>
                      <a:endParaRPr lang="es-MX" sz="1100" b="1" kern="120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anchor="ctr" anchorCtr="1">
                    <a:solidFill>
                      <a:srgbClr val="6699FF"/>
                    </a:solidFill>
                  </a:tcPr>
                </a:tc>
              </a:tr>
              <a:tr h="284000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México</a:t>
                      </a: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5 821 960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6 880 091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1 058 131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</a:tr>
              <a:tr h="284000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Guanajuato</a:t>
                      </a:r>
                    </a:p>
                  </a:txBody>
                  <a:tcPr marL="0" marR="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1 754 175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2 366 452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612 277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</a:tr>
              <a:tr h="284000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Jalisco</a:t>
                      </a: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2 778 509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3 305 736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527 227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</a:tr>
              <a:tr h="357416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Veracruz de </a:t>
                      </a:r>
                      <a:b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Ignacio de la Llave</a:t>
                      </a:r>
                    </a:p>
                  </a:txBody>
                  <a:tcPr marL="0" marR="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2 517 413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3 000 271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482 858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</a:tr>
              <a:tr h="284000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Nuevo León</a:t>
                      </a: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1 771 542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2 173 329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401 787</a:t>
                      </a:r>
                    </a:p>
                  </a:txBody>
                  <a:tcPr marL="72000" marR="108000" marT="0" marB="0" anchor="ctr">
                    <a:solidFill>
                      <a:srgbClr val="FFC000"/>
                    </a:solidFill>
                  </a:tcPr>
                </a:tc>
              </a:tr>
              <a:tr h="284000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Sonora</a:t>
                      </a:r>
                    </a:p>
                  </a:txBody>
                  <a:tcPr marL="0" marR="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935 301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1 311 299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375 998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</a:tr>
              <a:tr h="284000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Guerrero</a:t>
                      </a:r>
                    </a:p>
                  </a:txBody>
                  <a:tcPr marL="0" marR="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1 113 378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1 436 411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323 033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</a:tr>
              <a:tr h="284000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Puebla</a:t>
                      </a:r>
                    </a:p>
                  </a:txBody>
                  <a:tcPr marL="0" marR="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2 218 848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2 540 597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321 749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</a:tr>
              <a:tr h="357416">
                <a:tc>
                  <a:txBody>
                    <a:bodyPr/>
                    <a:lstStyle/>
                    <a:p>
                      <a:pPr lvl="0"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Michoacán de Ocampo</a:t>
                      </a:r>
                    </a:p>
                  </a:txBody>
                  <a:tcPr marL="0" marR="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1 557 885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1 874 698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316 813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</a:tr>
              <a:tr h="263835">
                <a:tc>
                  <a:txBody>
                    <a:bodyPr/>
                    <a:lstStyle/>
                    <a:p>
                      <a:pPr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Coahuila de Zaragoza</a:t>
                      </a:r>
                    </a:p>
                  </a:txBody>
                  <a:tcPr marL="0" marR="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935 120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1 248 127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313 007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</a:tr>
              <a:tr h="263835">
                <a:tc>
                  <a:txBody>
                    <a:bodyPr/>
                    <a:lstStyle/>
                    <a:p>
                      <a:pPr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Chiapas</a:t>
                      </a:r>
                    </a:p>
                  </a:txBody>
                  <a:tcPr marL="0" marR="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1 586 076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1 862 177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276 101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</a:tr>
              <a:tr h="263835">
                <a:tc>
                  <a:txBody>
                    <a:bodyPr/>
                    <a:lstStyle/>
                    <a:p>
                      <a:pPr algn="ctr" fontAlgn="b"/>
                      <a:r>
                        <a:rPr lang="es-MX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Distrito Federal</a:t>
                      </a:r>
                    </a:p>
                  </a:txBody>
                  <a:tcPr marL="0" marR="0" marT="0" marB="0" anchor="ctr"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3 769 550</a:t>
                      </a:r>
                    </a:p>
                  </a:txBody>
                  <a:tcPr marL="72000" marR="108000" marT="0" marB="0" anchor="ctr"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4 032 035</a:t>
                      </a:r>
                    </a:p>
                  </a:txBody>
                  <a:tcPr marL="72000" marR="108000" marT="0" marB="0" anchor="ctr"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262 485</a:t>
                      </a:r>
                    </a:p>
                  </a:txBody>
                  <a:tcPr marL="72000" marR="108000" marT="0" marB="0" anchor="ctr">
                    <a:solidFill>
                      <a:srgbClr val="FFCC00"/>
                    </a:solidFill>
                  </a:tcPr>
                </a:tc>
              </a:tr>
              <a:tr h="263835">
                <a:tc>
                  <a:txBody>
                    <a:bodyPr/>
                    <a:lstStyle/>
                    <a:p>
                      <a:pPr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Hidalgo</a:t>
                      </a:r>
                    </a:p>
                  </a:txBody>
                  <a:tcPr marL="0" marR="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927 222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1 165 866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238 644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</a:tr>
              <a:tr h="263835">
                <a:tc>
                  <a:txBody>
                    <a:bodyPr/>
                    <a:lstStyle/>
                    <a:p>
                      <a:pPr algn="ctr" fontAlgn="b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Tamaulipas</a:t>
                      </a:r>
                    </a:p>
                  </a:txBody>
                  <a:tcPr marL="0" marR="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1 245 572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1 478 075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232 503</a:t>
                      </a:r>
                    </a:p>
                  </a:txBody>
                  <a:tcPr marL="72000" marR="108000" marT="0" marB="0" anchor="ctr">
                    <a:solidFill>
                      <a:srgbClr val="6699FF"/>
                    </a:solidFill>
                  </a:tcPr>
                </a:tc>
              </a:tr>
              <a:tr h="263835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MX" sz="1200" b="0" i="0" u="none" strike="noStrike" kern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Baja California</a:t>
                      </a:r>
                    </a:p>
                  </a:txBody>
                  <a:tcPr marL="0" marR="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MX" sz="105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 1 255 201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MX" sz="105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 1 484 468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s-MX" sz="105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  229 267</a:t>
                      </a:r>
                    </a:p>
                  </a:txBody>
                  <a:tcPr marL="72000" marR="108000" marT="0" marB="0" anchor="ctr">
                    <a:solidFill>
                      <a:srgbClr val="97BAFF"/>
                    </a:solidFill>
                  </a:tcPr>
                </a:tc>
              </a:tr>
            </a:tbl>
          </a:graphicData>
        </a:graphic>
      </p:graphicFrame>
      <p:grpSp>
        <p:nvGrpSpPr>
          <p:cNvPr id="24" name="23 Grupo"/>
          <p:cNvGrpSpPr/>
          <p:nvPr/>
        </p:nvGrpSpPr>
        <p:grpSpPr>
          <a:xfrm>
            <a:off x="179512" y="476672"/>
            <a:ext cx="3510136" cy="5976664"/>
            <a:chOff x="179512" y="476672"/>
            <a:chExt cx="3510136" cy="5976664"/>
          </a:xfrm>
        </p:grpSpPr>
        <p:graphicFrame>
          <p:nvGraphicFramePr>
            <p:cNvPr id="15" name="3 Gráfico"/>
            <p:cNvGraphicFramePr>
              <a:graphicFrameLocks/>
            </p:cNvGraphicFramePr>
            <p:nvPr/>
          </p:nvGraphicFramePr>
          <p:xfrm>
            <a:off x="179512" y="620688"/>
            <a:ext cx="3510136" cy="583264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7" name="16 CuadroTexto"/>
            <p:cNvSpPr txBox="1"/>
            <p:nvPr/>
          </p:nvSpPr>
          <p:spPr>
            <a:xfrm>
              <a:off x="1685484" y="476672"/>
              <a:ext cx="1462260" cy="253916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s-MX" sz="1050" dirty="0" smtClean="0"/>
                <a:t>Millones de personas</a:t>
              </a:r>
              <a:endParaRPr lang="es-MX" sz="1050" dirty="0"/>
            </a:p>
          </p:txBody>
        </p:sp>
        <p:sp>
          <p:nvSpPr>
            <p:cNvPr id="18" name="17 CuadroTexto"/>
            <p:cNvSpPr txBox="1"/>
            <p:nvPr/>
          </p:nvSpPr>
          <p:spPr>
            <a:xfrm>
              <a:off x="3275856" y="692696"/>
              <a:ext cx="360996" cy="2462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s-MX" sz="1000" b="1" dirty="0" smtClean="0"/>
                <a:t>6.9</a:t>
              </a:r>
              <a:endParaRPr lang="es-MX" sz="1000" b="1" dirty="0"/>
            </a:p>
          </p:txBody>
        </p:sp>
        <p:sp>
          <p:nvSpPr>
            <p:cNvPr id="19" name="18 CuadroTexto"/>
            <p:cNvSpPr txBox="1"/>
            <p:nvPr/>
          </p:nvSpPr>
          <p:spPr>
            <a:xfrm>
              <a:off x="2555776" y="878523"/>
              <a:ext cx="360996" cy="2462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s-MX" sz="1000" b="1" dirty="0" smtClean="0"/>
                <a:t>4.0</a:t>
              </a:r>
              <a:endParaRPr lang="es-MX" sz="1000" b="1" dirty="0"/>
            </a:p>
          </p:txBody>
        </p:sp>
        <p:sp>
          <p:nvSpPr>
            <p:cNvPr id="20" name="19 CuadroTexto"/>
            <p:cNvSpPr txBox="1"/>
            <p:nvPr/>
          </p:nvSpPr>
          <p:spPr>
            <a:xfrm>
              <a:off x="1691680" y="6093296"/>
              <a:ext cx="431528" cy="2462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s-MX" sz="1000" b="1" dirty="0" smtClean="0"/>
                <a:t>0.34</a:t>
              </a:r>
              <a:endParaRPr lang="es-MX" sz="1000" b="1" dirty="0"/>
            </a:p>
          </p:txBody>
        </p:sp>
        <p:sp>
          <p:nvSpPr>
            <p:cNvPr id="21" name="20 CuadroTexto"/>
            <p:cNvSpPr txBox="1"/>
            <p:nvPr/>
          </p:nvSpPr>
          <p:spPr>
            <a:xfrm>
              <a:off x="1835696" y="3861048"/>
              <a:ext cx="360996" cy="2462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s-MX" sz="1000" b="1" dirty="0" smtClean="0"/>
                <a:t>1.1</a:t>
              </a:r>
              <a:endParaRPr lang="es-MX" sz="1000" b="1" dirty="0"/>
            </a:p>
          </p:txBody>
        </p:sp>
        <p:sp>
          <p:nvSpPr>
            <p:cNvPr id="22" name="21 CuadroTexto"/>
            <p:cNvSpPr txBox="1"/>
            <p:nvPr/>
          </p:nvSpPr>
          <p:spPr>
            <a:xfrm>
              <a:off x="2123728" y="1772816"/>
              <a:ext cx="360996" cy="2462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s-MX" sz="1000" b="1" dirty="0" smtClean="0"/>
                <a:t>2.2</a:t>
              </a:r>
              <a:endParaRPr lang="es-MX" sz="1000" b="1" dirty="0"/>
            </a:p>
          </p:txBody>
        </p:sp>
        <p:sp>
          <p:nvSpPr>
            <p:cNvPr id="13" name="12 Rectángulo"/>
            <p:cNvSpPr/>
            <p:nvPr/>
          </p:nvSpPr>
          <p:spPr bwMode="auto">
            <a:xfrm>
              <a:off x="539552" y="836712"/>
              <a:ext cx="2808312" cy="307777"/>
            </a:xfrm>
            <a:prstGeom prst="rect">
              <a:avLst/>
            </a:prstGeom>
            <a:noFill/>
            <a:ln w="3810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MX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3" name="22 CuadroTexto"/>
          <p:cNvSpPr txBox="1"/>
          <p:nvPr/>
        </p:nvSpPr>
        <p:spPr>
          <a:xfrm rot="5400000">
            <a:off x="7889099" y="3468578"/>
            <a:ext cx="21002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600" dirty="0" smtClean="0"/>
              <a:t>Número de personas</a:t>
            </a:r>
            <a:endParaRPr lang="es-MX" sz="1600" dirty="0"/>
          </a:p>
        </p:txBody>
      </p:sp>
      <p:sp>
        <p:nvSpPr>
          <p:cNvPr id="25" name="24 Rectángulo"/>
          <p:cNvSpPr/>
          <p:nvPr/>
        </p:nvSpPr>
        <p:spPr bwMode="auto">
          <a:xfrm>
            <a:off x="7055769" y="4941168"/>
            <a:ext cx="2088231" cy="653238"/>
          </a:xfrm>
          <a:prstGeom prst="rect">
            <a:avLst/>
          </a:prstGeom>
          <a:solidFill>
            <a:srgbClr val="FFC000"/>
          </a:solidFill>
          <a:ln w="19050" cap="flat" cmpd="sng" algn="ctr">
            <a:solidFill>
              <a:srgbClr val="EE6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MX" sz="1100" b="1" dirty="0" smtClean="0"/>
              <a:t>Como ejemplo sólo en el </a:t>
            </a:r>
            <a:r>
              <a:rPr kumimoji="0" lang="es-MX" sz="11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DF falta cubrir</a:t>
            </a:r>
            <a:r>
              <a:rPr lang="es-MX" sz="1100" b="1" dirty="0" smtClean="0"/>
              <a:t> una demanda de 81,527 empleos.</a:t>
            </a:r>
            <a:endParaRPr kumimoji="0" lang="es-MX" sz="1100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3" grpId="0"/>
      <p:bldP spid="25" grpId="2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aphicFrame>
        <p:nvGraphicFramePr>
          <p:cNvPr id="10" name="9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74958737"/>
              </p:ext>
            </p:extLst>
          </p:nvPr>
        </p:nvGraphicFramePr>
        <p:xfrm>
          <a:off x="996280" y="539112"/>
          <a:ext cx="6816080" cy="598623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{08FB837D-C827-4EFA-A057-4D05807E0F7C}</a:tableStyleId>
              </a:tblPr>
              <a:tblGrid>
                <a:gridCol w="1681546"/>
                <a:gridCol w="1681546"/>
                <a:gridCol w="922138"/>
                <a:gridCol w="867895"/>
                <a:gridCol w="922138"/>
                <a:gridCol w="740817"/>
              </a:tblGrid>
              <a:tr h="642707">
                <a:tc>
                  <a:txBody>
                    <a:bodyPr/>
                    <a:lstStyle/>
                    <a:p>
                      <a:endParaRPr lang="es-MX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Tasa de condiciones críticas de ocupación </a:t>
                      </a:r>
                      <a:b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</a:br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(TCCO)</a:t>
                      </a:r>
                    </a:p>
                  </a:txBody>
                  <a:tcPr marL="9525" marR="9525" marT="9525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Tasa de ocupación en el sector informal 1</a:t>
                      </a:r>
                      <a:b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</a:br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(TOSI1)</a:t>
                      </a:r>
                    </a:p>
                  </a:txBody>
                  <a:tcPr marL="9525" marR="9525" marT="9525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Tasas de </a:t>
                      </a:r>
                      <a:b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</a:br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desocupación </a:t>
                      </a:r>
                    </a:p>
                  </a:txBody>
                  <a:tcPr marL="9525" marR="9525" marT="9525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Tasa de </a:t>
                      </a:r>
                      <a:b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</a:br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subocupación</a:t>
                      </a:r>
                    </a:p>
                  </a:txBody>
                  <a:tcPr marL="9525" marR="9525" marT="9525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000" b="1" i="0" u="none" strike="noStrike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Sin acceso     </a:t>
                      </a:r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a las </a:t>
                      </a:r>
                      <a:b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</a:br>
                      <a:r>
                        <a:rPr lang="es-MX" sz="1000" b="1" i="0" u="none" strike="noStrike" dirty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instituciones de </a:t>
                      </a:r>
                      <a:r>
                        <a:rPr lang="es-MX" sz="1000" b="1" i="0" u="none" strike="noStrike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salud</a:t>
                      </a:r>
                      <a:endParaRPr lang="es-MX" sz="900" b="1" i="0" u="none" strike="noStrike" dirty="0">
                        <a:solidFill>
                          <a:schemeClr val="bg1"/>
                        </a:solidFill>
                        <a:latin typeface="Arial Narrow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336699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ctr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Nacional </a:t>
                      </a:r>
                    </a:p>
                  </a:txBody>
                  <a:tcPr marL="72000" marR="9525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11.4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27.3</a:t>
                      </a:r>
                    </a:p>
                  </a:txBody>
                  <a:tcPr marL="9525" marR="34290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4.9</a:t>
                      </a:r>
                    </a:p>
                  </a:txBody>
                  <a:tcPr marL="9525" marR="34290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8.2</a:t>
                      </a:r>
                    </a:p>
                  </a:txBody>
                  <a:tcPr marL="9525" marR="34290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62.7</a:t>
                      </a:r>
                    </a:p>
                  </a:txBody>
                  <a:tcPr marL="9525" marR="257175" marT="9525" marB="0" anchor="ctr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Aguascalientes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8.0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22.7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49.0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Baja California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6.3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20.4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5.6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4.2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43.0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Baja California Sur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7.3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18.0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4.9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15.2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47.5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Campeche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14.3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25.4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6.1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66.0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Coahuila de Zaragoza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8.0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22.4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5.2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8.7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42.0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Colima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7.4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19.9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4.4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8.1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62.1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Chiapas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30.0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23.3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3.3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8.7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85.3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Chihuahua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5.0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15.9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1.8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41.1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Distrito Federal</a:t>
                      </a:r>
                    </a:p>
                  </a:txBody>
                  <a:tcPr marL="72000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9.2</a:t>
                      </a:r>
                    </a:p>
                  </a:txBody>
                  <a:tcPr marL="9525" marR="685800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29.2</a:t>
                      </a:r>
                    </a:p>
                  </a:txBody>
                  <a:tcPr marL="9525" marR="342900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6.8</a:t>
                      </a:r>
                    </a:p>
                  </a:txBody>
                  <a:tcPr marL="9525" marR="342900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6.9</a:t>
                      </a:r>
                    </a:p>
                  </a:txBody>
                  <a:tcPr marL="9525" marR="342900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55.5</a:t>
                      </a:r>
                    </a:p>
                  </a:txBody>
                  <a:tcPr marL="9525" marR="257175" marT="9525" marB="0" anchor="b">
                    <a:solidFill>
                      <a:srgbClr val="FFFF00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Durango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11.5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25.8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6.0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7.2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60.1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Guanajuato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10.8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28.3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4.7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14.5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64.1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Guerrero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15.1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34.4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1.5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6.5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82.3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Hidalgo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14.0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4.1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11.7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76.6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Jalisco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5.8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25.4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5.0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8.7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58.6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México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13.7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34.8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6.6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6.3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61.5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Michoacán de Ocampo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9.2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32.4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8.9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79.7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Morelos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34.5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4.1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5.3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70.7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Nayarit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10.9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27.3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5.8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15.6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69.2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Nuevo León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4.7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5.6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6.7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41.2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Oaxaca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15.3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33.8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2.6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9.9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81.5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Puebla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16.5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28.3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5.4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77.0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Querétaro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4.6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20.3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5.9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2.2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54.0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Quintana Roo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8.3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21.5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4.5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8.6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52.8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Luis Potosí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12.0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23.8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6.3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63.7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Sinaloa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7.4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21.1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12.6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56.3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Sonora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7.9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21.5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4.9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13.1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48.9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Tabasco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9.4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28.6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6.5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9.7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67.6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Tamaulipas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10.4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22.0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5.2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15.7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50.1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Tlaxcala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16.5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38.8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1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22.4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76.8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Veracruz de Ignacio de la Llave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15.1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25.0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3.7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4.9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73.3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Yucatán</a:t>
                      </a:r>
                    </a:p>
                  </a:txBody>
                  <a:tcPr marL="72000" marR="9525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15.0</a:t>
                      </a:r>
                    </a:p>
                  </a:txBody>
                  <a:tcPr marL="9525" marR="6858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32.0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7.8</a:t>
                      </a:r>
                    </a:p>
                  </a:txBody>
                  <a:tcPr marL="9525" marR="342900" marT="9525" marB="0" anchor="b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68.7</a:t>
                      </a:r>
                    </a:p>
                  </a:txBody>
                  <a:tcPr marL="9525" marR="257175" marT="9525" marB="0" anchor="b">
                    <a:solidFill>
                      <a:srgbClr val="BDD3FF"/>
                    </a:solidFill>
                  </a:tcPr>
                </a:tc>
              </a:tr>
              <a:tr h="159453"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Zacatecas</a:t>
                      </a:r>
                    </a:p>
                  </a:txBody>
                  <a:tcPr marL="72000" marR="9525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12.8</a:t>
                      </a:r>
                    </a:p>
                  </a:txBody>
                  <a:tcPr marL="9525" marR="6858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25.1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4.7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14.5</a:t>
                      </a:r>
                    </a:p>
                  </a:txBody>
                  <a:tcPr marL="9525" marR="342900" marT="9525" marB="0" anchor="b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70.9</a:t>
                      </a:r>
                    </a:p>
                  </a:txBody>
                  <a:tcPr marL="9525" marR="257175" marT="9525" marB="0" anchor="b">
                    <a:solidFill>
                      <a:srgbClr val="97BAFF"/>
                    </a:solidFill>
                  </a:tcPr>
                </a:tc>
              </a:tr>
            </a:tbl>
          </a:graphicData>
        </a:graphic>
      </p:graphicFrame>
      <p:sp>
        <p:nvSpPr>
          <p:cNvPr id="12" name="11 CuadroTexto"/>
          <p:cNvSpPr txBox="1"/>
          <p:nvPr/>
        </p:nvSpPr>
        <p:spPr>
          <a:xfrm>
            <a:off x="7874127" y="1484784"/>
            <a:ext cx="12888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1400" b="1" dirty="0" smtClean="0">
                <a:solidFill>
                  <a:srgbClr val="006666"/>
                </a:solidFill>
              </a:rPr>
              <a:t>Resultados</a:t>
            </a:r>
          </a:p>
          <a:p>
            <a:pPr algn="ctr"/>
            <a:r>
              <a:rPr lang="es-MX" sz="1400" b="1" dirty="0" smtClean="0">
                <a:solidFill>
                  <a:srgbClr val="006666"/>
                </a:solidFill>
              </a:rPr>
              <a:t>del 2do </a:t>
            </a:r>
            <a:r>
              <a:rPr lang="es-MX" sz="1400" b="1" dirty="0" err="1" smtClean="0">
                <a:solidFill>
                  <a:srgbClr val="006666"/>
                </a:solidFill>
              </a:rPr>
              <a:t>Trim</a:t>
            </a:r>
            <a:r>
              <a:rPr lang="es-MX" sz="1400" b="1" dirty="0" smtClean="0">
                <a:solidFill>
                  <a:srgbClr val="006666"/>
                </a:solidFill>
              </a:rPr>
              <a:t> </a:t>
            </a:r>
          </a:p>
          <a:p>
            <a:pPr algn="ctr"/>
            <a:r>
              <a:rPr lang="es-MX" sz="1400" b="1" dirty="0" smtClean="0">
                <a:solidFill>
                  <a:srgbClr val="006666"/>
                </a:solidFill>
              </a:rPr>
              <a:t>de 2014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2" name="11 CuadroTexto"/>
          <p:cNvSpPr txBox="1"/>
          <p:nvPr/>
        </p:nvSpPr>
        <p:spPr>
          <a:xfrm>
            <a:off x="3096017" y="836712"/>
            <a:ext cx="550843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b="1" dirty="0" smtClean="0">
                <a:solidFill>
                  <a:srgbClr val="006666"/>
                </a:solidFill>
              </a:rPr>
              <a:t>Tasa de Condiciones Críticas de Ocupación</a:t>
            </a:r>
          </a:p>
          <a:p>
            <a:pPr algn="r"/>
            <a:r>
              <a:rPr lang="es-MX" dirty="0" smtClean="0">
                <a:solidFill>
                  <a:srgbClr val="006666"/>
                </a:solidFill>
              </a:rPr>
              <a:t>2do </a:t>
            </a:r>
            <a:r>
              <a:rPr lang="es-MX" dirty="0" err="1" smtClean="0">
                <a:solidFill>
                  <a:srgbClr val="006666"/>
                </a:solidFill>
              </a:rPr>
              <a:t>trim</a:t>
            </a:r>
            <a:r>
              <a:rPr lang="es-MX" dirty="0" smtClean="0">
                <a:solidFill>
                  <a:srgbClr val="006666"/>
                </a:solidFill>
              </a:rPr>
              <a:t> de 2014</a:t>
            </a:r>
            <a:endParaRPr lang="es-MX" dirty="0">
              <a:solidFill>
                <a:srgbClr val="006666"/>
              </a:solidFill>
            </a:endParaRPr>
          </a:p>
        </p:txBody>
      </p:sp>
      <p:pic>
        <p:nvPicPr>
          <p:cNvPr id="15" name="Picture 4" descr="C:\Users\VICTOR~1.FLO\AppData\Local\Temp\SNAGHTML1b6a52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293096"/>
            <a:ext cx="1772029" cy="16920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308304" y="6309320"/>
            <a:ext cx="168187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Elaborado para  fines ilustrativos</a:t>
            </a:r>
            <a:endParaRPr lang="es-MX" sz="800" dirty="0"/>
          </a:p>
        </p:txBody>
      </p:sp>
      <p:grpSp>
        <p:nvGrpSpPr>
          <p:cNvPr id="18" name="17 Grupo"/>
          <p:cNvGrpSpPr/>
          <p:nvPr/>
        </p:nvGrpSpPr>
        <p:grpSpPr>
          <a:xfrm>
            <a:off x="467544" y="1125344"/>
            <a:ext cx="8137214" cy="5400000"/>
            <a:chOff x="467544" y="1125344"/>
            <a:chExt cx="8137214" cy="5400000"/>
          </a:xfrm>
        </p:grpSpPr>
        <p:pic>
          <p:nvPicPr>
            <p:cNvPr id="14" name="Picture 2" descr="C:\Users\VICTOR~1.FLO\AppData\Local\Temp\SNAGHTML1b4f63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7544" y="1125344"/>
              <a:ext cx="8137214" cy="5400000"/>
            </a:xfrm>
            <a:prstGeom prst="rect">
              <a:avLst/>
            </a:prstGeom>
            <a:noFill/>
          </p:spPr>
        </p:pic>
        <p:sp>
          <p:nvSpPr>
            <p:cNvPr id="17" name="16 CuadroTexto"/>
            <p:cNvSpPr txBox="1"/>
            <p:nvPr/>
          </p:nvSpPr>
          <p:spPr>
            <a:xfrm>
              <a:off x="467544" y="6093296"/>
              <a:ext cx="1872208" cy="2160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b="1" dirty="0" smtClean="0"/>
                <a:t>(Por cada 100 personas ocupadas)</a:t>
              </a:r>
              <a:endParaRPr lang="es-MX" sz="800" b="1" dirty="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1" name="10 CuadroTexto"/>
          <p:cNvSpPr txBox="1"/>
          <p:nvPr/>
        </p:nvSpPr>
        <p:spPr>
          <a:xfrm>
            <a:off x="3491880" y="839034"/>
            <a:ext cx="512050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b="1" dirty="0" smtClean="0">
                <a:solidFill>
                  <a:srgbClr val="006666"/>
                </a:solidFill>
              </a:rPr>
              <a:t>Tasa de Ocupación en el Sector Informal</a:t>
            </a:r>
          </a:p>
          <a:p>
            <a:pPr algn="r"/>
            <a:r>
              <a:rPr lang="es-MX" dirty="0" smtClean="0">
                <a:solidFill>
                  <a:srgbClr val="006666"/>
                </a:solidFill>
              </a:rPr>
              <a:t>2do </a:t>
            </a:r>
            <a:r>
              <a:rPr lang="es-MX" dirty="0" err="1" smtClean="0">
                <a:solidFill>
                  <a:srgbClr val="006666"/>
                </a:solidFill>
              </a:rPr>
              <a:t>trim</a:t>
            </a:r>
            <a:r>
              <a:rPr lang="es-MX" dirty="0" smtClean="0">
                <a:solidFill>
                  <a:srgbClr val="006666"/>
                </a:solidFill>
              </a:rPr>
              <a:t> de 2014</a:t>
            </a:r>
            <a:endParaRPr lang="es-MX" dirty="0">
              <a:solidFill>
                <a:srgbClr val="006666"/>
              </a:solidFill>
            </a:endParaRPr>
          </a:p>
        </p:txBody>
      </p:sp>
      <p:pic>
        <p:nvPicPr>
          <p:cNvPr id="14" name="Picture 2" descr="C:\Users\VICTOR~1.FLO\AppData\Local\Temp\SNAGHTML30c5b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25344"/>
            <a:ext cx="8241255" cy="54000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7308304" y="6309320"/>
            <a:ext cx="168187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Elaborado para  fines ilustrativos</a:t>
            </a:r>
            <a:endParaRPr lang="es-MX" sz="800" dirty="0"/>
          </a:p>
        </p:txBody>
      </p:sp>
      <p:grpSp>
        <p:nvGrpSpPr>
          <p:cNvPr id="17" name="16 Grupo"/>
          <p:cNvGrpSpPr/>
          <p:nvPr/>
        </p:nvGrpSpPr>
        <p:grpSpPr>
          <a:xfrm>
            <a:off x="323528" y="4402984"/>
            <a:ext cx="1872208" cy="2050352"/>
            <a:chOff x="323528" y="4402984"/>
            <a:chExt cx="1872208" cy="2050352"/>
          </a:xfrm>
        </p:grpSpPr>
        <p:pic>
          <p:nvPicPr>
            <p:cNvPr id="15" name="Picture 6" descr="C:\Users\VICTOR~1.FLO\AppData\Local\Temp\SNAGHTML378343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536" y="4402984"/>
              <a:ext cx="1736621" cy="1690312"/>
            </a:xfrm>
            <a:prstGeom prst="rect">
              <a:avLst/>
            </a:prstGeom>
            <a:noFill/>
          </p:spPr>
        </p:pic>
        <p:sp>
          <p:nvSpPr>
            <p:cNvPr id="16" name="15 CuadroTexto"/>
            <p:cNvSpPr txBox="1"/>
            <p:nvPr/>
          </p:nvSpPr>
          <p:spPr>
            <a:xfrm>
              <a:off x="323528" y="6237312"/>
              <a:ext cx="1872208" cy="2160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b="1" dirty="0" smtClean="0"/>
                <a:t>(Por cada 100 personas ocupadas)</a:t>
              </a:r>
              <a:endParaRPr lang="es-MX" sz="800" b="1" dirty="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1" name="10 CuadroTexto"/>
          <p:cNvSpPr txBox="1"/>
          <p:nvPr/>
        </p:nvSpPr>
        <p:spPr>
          <a:xfrm>
            <a:off x="5515076" y="836712"/>
            <a:ext cx="301736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b="1" dirty="0" smtClean="0">
                <a:solidFill>
                  <a:srgbClr val="006666"/>
                </a:solidFill>
              </a:rPr>
              <a:t>Tasa de Desocupación</a:t>
            </a:r>
          </a:p>
          <a:p>
            <a:pPr algn="r"/>
            <a:r>
              <a:rPr lang="es-MX" dirty="0" smtClean="0">
                <a:solidFill>
                  <a:srgbClr val="006666"/>
                </a:solidFill>
              </a:rPr>
              <a:t>2do </a:t>
            </a:r>
            <a:r>
              <a:rPr lang="es-MX" dirty="0" err="1" smtClean="0">
                <a:solidFill>
                  <a:srgbClr val="006666"/>
                </a:solidFill>
              </a:rPr>
              <a:t>trim</a:t>
            </a:r>
            <a:r>
              <a:rPr lang="es-MX" dirty="0" smtClean="0">
                <a:solidFill>
                  <a:srgbClr val="006666"/>
                </a:solidFill>
              </a:rPr>
              <a:t> de 2014</a:t>
            </a:r>
            <a:endParaRPr lang="es-MX" dirty="0">
              <a:solidFill>
                <a:srgbClr val="006666"/>
              </a:solidFill>
            </a:endParaRPr>
          </a:p>
        </p:txBody>
      </p:sp>
      <p:pic>
        <p:nvPicPr>
          <p:cNvPr id="14" name="Picture 2" descr="C:\Users\VICTOR~1.FLO\AppData\Local\Temp\SNAGHTML1b79cd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823" y="1124744"/>
            <a:ext cx="8124625" cy="54000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308304" y="6309320"/>
            <a:ext cx="168187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Elaborado para  fines ilustrativos</a:t>
            </a:r>
            <a:endParaRPr lang="es-MX" sz="800" dirty="0"/>
          </a:p>
        </p:txBody>
      </p:sp>
      <p:grpSp>
        <p:nvGrpSpPr>
          <p:cNvPr id="18" name="17 Grupo"/>
          <p:cNvGrpSpPr/>
          <p:nvPr/>
        </p:nvGrpSpPr>
        <p:grpSpPr>
          <a:xfrm>
            <a:off x="251520" y="4473304"/>
            <a:ext cx="1872208" cy="1980032"/>
            <a:chOff x="251520" y="4473304"/>
            <a:chExt cx="1872208" cy="1980032"/>
          </a:xfrm>
        </p:grpSpPr>
        <p:pic>
          <p:nvPicPr>
            <p:cNvPr id="15" name="Picture 6" descr="C:\Users\VICTOR~1.FLO\AppData\Local\Temp\SNAGHTML1bc4590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0448" y="4473304"/>
              <a:ext cx="1692000" cy="1692000"/>
            </a:xfrm>
            <a:prstGeom prst="rect">
              <a:avLst/>
            </a:prstGeom>
            <a:noFill/>
          </p:spPr>
        </p:pic>
        <p:sp>
          <p:nvSpPr>
            <p:cNvPr id="17" name="16 CuadroTexto"/>
            <p:cNvSpPr txBox="1"/>
            <p:nvPr/>
          </p:nvSpPr>
          <p:spPr>
            <a:xfrm>
              <a:off x="251520" y="6237312"/>
              <a:ext cx="1872208" cy="2160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b="1" dirty="0" smtClean="0"/>
                <a:t>(Por cada 100 personas ocupadas)</a:t>
              </a:r>
              <a:endParaRPr lang="es-MX" sz="800" b="1" dirty="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2" name="11 CuadroTexto"/>
          <p:cNvSpPr txBox="1"/>
          <p:nvPr/>
        </p:nvSpPr>
        <p:spPr>
          <a:xfrm>
            <a:off x="5571180" y="839034"/>
            <a:ext cx="296126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b="1" dirty="0" smtClean="0">
                <a:solidFill>
                  <a:srgbClr val="006666"/>
                </a:solidFill>
              </a:rPr>
              <a:t>Tasa de Subocupación</a:t>
            </a:r>
          </a:p>
          <a:p>
            <a:pPr algn="r"/>
            <a:r>
              <a:rPr lang="es-MX" dirty="0" smtClean="0">
                <a:solidFill>
                  <a:srgbClr val="006666"/>
                </a:solidFill>
              </a:rPr>
              <a:t>2do </a:t>
            </a:r>
            <a:r>
              <a:rPr lang="es-MX" dirty="0" err="1" smtClean="0">
                <a:solidFill>
                  <a:srgbClr val="006666"/>
                </a:solidFill>
              </a:rPr>
              <a:t>trim</a:t>
            </a:r>
            <a:r>
              <a:rPr lang="es-MX" dirty="0" smtClean="0">
                <a:solidFill>
                  <a:srgbClr val="006666"/>
                </a:solidFill>
              </a:rPr>
              <a:t> de 2014</a:t>
            </a:r>
            <a:endParaRPr lang="es-MX" dirty="0">
              <a:solidFill>
                <a:srgbClr val="006666"/>
              </a:solidFill>
            </a:endParaRPr>
          </a:p>
        </p:txBody>
      </p:sp>
      <p:pic>
        <p:nvPicPr>
          <p:cNvPr id="14" name="Picture 2" descr="C:\Users\VICTOR~1.FLO\AppData\Local\Temp\SNAGHTML1b9ab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541" y="1124744"/>
            <a:ext cx="8042899" cy="54000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308304" y="6309320"/>
            <a:ext cx="168187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Elaborado para  fines ilustrativos</a:t>
            </a:r>
            <a:endParaRPr lang="es-MX" sz="800" dirty="0"/>
          </a:p>
        </p:txBody>
      </p:sp>
      <p:grpSp>
        <p:nvGrpSpPr>
          <p:cNvPr id="18" name="17 Grupo"/>
          <p:cNvGrpSpPr/>
          <p:nvPr/>
        </p:nvGrpSpPr>
        <p:grpSpPr>
          <a:xfrm>
            <a:off x="179512" y="4509120"/>
            <a:ext cx="1872208" cy="1944216"/>
            <a:chOff x="179512" y="4509120"/>
            <a:chExt cx="1872208" cy="1944216"/>
          </a:xfrm>
        </p:grpSpPr>
        <p:pic>
          <p:nvPicPr>
            <p:cNvPr id="15" name="Picture 4" descr="C:\Users\VICTOR~1.FLO\AppData\Local\Temp\SNAGHTML1ba419a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536" y="4509120"/>
              <a:ext cx="1623862" cy="1692000"/>
            </a:xfrm>
            <a:prstGeom prst="rect">
              <a:avLst/>
            </a:prstGeom>
            <a:noFill/>
          </p:spPr>
        </p:pic>
        <p:sp>
          <p:nvSpPr>
            <p:cNvPr id="17" name="16 CuadroTexto"/>
            <p:cNvSpPr txBox="1"/>
            <p:nvPr/>
          </p:nvSpPr>
          <p:spPr>
            <a:xfrm>
              <a:off x="179512" y="6237312"/>
              <a:ext cx="1872208" cy="2160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b="1" dirty="0" smtClean="0"/>
                <a:t>(Por cada 100 personas ocupadas)</a:t>
              </a:r>
              <a:endParaRPr lang="es-MX" sz="800" b="1" dirty="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2" name="11 CuadroTexto"/>
          <p:cNvSpPr txBox="1"/>
          <p:nvPr/>
        </p:nvSpPr>
        <p:spPr>
          <a:xfrm>
            <a:off x="855898" y="836712"/>
            <a:ext cx="750718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MX" b="1" dirty="0" smtClean="0">
                <a:solidFill>
                  <a:srgbClr val="006666"/>
                </a:solidFill>
              </a:rPr>
              <a:t>Porcentaje de Ocupados sin acceso a Instituciones de Salud</a:t>
            </a:r>
          </a:p>
          <a:p>
            <a:pPr algn="r"/>
            <a:r>
              <a:rPr lang="es-MX" dirty="0" smtClean="0">
                <a:solidFill>
                  <a:srgbClr val="006666"/>
                </a:solidFill>
              </a:rPr>
              <a:t>2do </a:t>
            </a:r>
            <a:r>
              <a:rPr lang="es-MX" dirty="0" err="1" smtClean="0">
                <a:solidFill>
                  <a:srgbClr val="006666"/>
                </a:solidFill>
              </a:rPr>
              <a:t>trim</a:t>
            </a:r>
            <a:r>
              <a:rPr lang="es-MX" dirty="0" smtClean="0">
                <a:solidFill>
                  <a:srgbClr val="006666"/>
                </a:solidFill>
              </a:rPr>
              <a:t> de 2014</a:t>
            </a:r>
            <a:endParaRPr lang="es-MX" dirty="0">
              <a:solidFill>
                <a:srgbClr val="006666"/>
              </a:solidFill>
            </a:endParaRPr>
          </a:p>
        </p:txBody>
      </p:sp>
      <p:pic>
        <p:nvPicPr>
          <p:cNvPr id="14" name="Picture 4" descr="C:\Users\VICTOR~1.FLO\AppData\Local\Temp\SNAGHTML4cabd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823" y="1125344"/>
            <a:ext cx="8122625" cy="54000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308304" y="6309320"/>
            <a:ext cx="168187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Elaborado para  fines ilustrativos</a:t>
            </a:r>
            <a:endParaRPr lang="es-MX" sz="800" dirty="0"/>
          </a:p>
        </p:txBody>
      </p:sp>
      <p:grpSp>
        <p:nvGrpSpPr>
          <p:cNvPr id="18" name="17 Grupo"/>
          <p:cNvGrpSpPr/>
          <p:nvPr/>
        </p:nvGrpSpPr>
        <p:grpSpPr>
          <a:xfrm>
            <a:off x="251520" y="4509120"/>
            <a:ext cx="1872208" cy="1956091"/>
            <a:chOff x="251520" y="4509120"/>
            <a:chExt cx="1872208" cy="1956091"/>
          </a:xfrm>
        </p:grpSpPr>
        <p:pic>
          <p:nvPicPr>
            <p:cNvPr id="15" name="Picture 8" descr="C:\Users\VICTOR~1.FLO\AppData\Local\Temp\SNAGHTML4e167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536" y="4509120"/>
              <a:ext cx="1728192" cy="1682714"/>
            </a:xfrm>
            <a:prstGeom prst="rect">
              <a:avLst/>
            </a:prstGeom>
            <a:noFill/>
          </p:spPr>
        </p:pic>
        <p:sp>
          <p:nvSpPr>
            <p:cNvPr id="17" name="16 CuadroTexto"/>
            <p:cNvSpPr txBox="1"/>
            <p:nvPr/>
          </p:nvSpPr>
          <p:spPr>
            <a:xfrm>
              <a:off x="251520" y="6249187"/>
              <a:ext cx="1872208" cy="2160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b="1" dirty="0" smtClean="0"/>
                <a:t>(Por cada 100 personas ocupadas)</a:t>
              </a:r>
              <a:endParaRPr lang="es-MX" sz="800" b="1" dirty="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323528" y="1844824"/>
          <a:ext cx="6096000" cy="38164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3984"/>
                <a:gridCol w="1512168"/>
                <a:gridCol w="1679848"/>
              </a:tblGrid>
              <a:tr h="424047"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Nivel de ingreso</a:t>
                      </a:r>
                      <a:endParaRPr lang="es-MX" sz="16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4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es-MX" sz="11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4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Distrito Federal </a:t>
                      </a:r>
                    </a:p>
                  </a:txBody>
                  <a:tcPr marL="9525" marR="9525" marT="9525" marB="0" anchor="ctr">
                    <a:solidFill>
                      <a:srgbClr val="336699"/>
                    </a:solidFill>
                  </a:tcPr>
                </a:tc>
              </a:tr>
              <a:tr h="424047">
                <a:tc>
                  <a:txBody>
                    <a:bodyPr/>
                    <a:lstStyle/>
                    <a:p>
                      <a:pPr algn="l" fontAlgn="b"/>
                      <a:r>
                        <a:rPr lang="es-MX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49 545 156</a:t>
                      </a:r>
                    </a:p>
                  </a:txBody>
                  <a:tcPr marL="9525" marR="28800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4 032 035</a:t>
                      </a:r>
                    </a:p>
                  </a:txBody>
                  <a:tcPr marL="9525" marR="288000" marT="9525" marB="0" anchor="ctr">
                    <a:solidFill>
                      <a:srgbClr val="97BAFF"/>
                    </a:solidFill>
                  </a:tcPr>
                </a:tc>
              </a:tr>
              <a:tr h="424047">
                <a:tc>
                  <a:txBody>
                    <a:bodyPr/>
                    <a:lstStyle/>
                    <a:p>
                      <a:pPr lvl="0" algn="l" fontAlgn="b"/>
                      <a:r>
                        <a:rPr lang="es-MX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Hasta un salario mínimo</a:t>
                      </a:r>
                    </a:p>
                  </a:txBody>
                  <a:tcPr marL="180000" marR="0" marT="9525" marB="0" anchor="ctr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6 567 928</a:t>
                      </a:r>
                    </a:p>
                  </a:txBody>
                  <a:tcPr marL="9525" marR="288000" marT="9525" marB="0" anchor="ctr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343 878</a:t>
                      </a:r>
                    </a:p>
                  </a:txBody>
                  <a:tcPr marL="9525" marR="288000" marT="9525" marB="0" anchor="ctr">
                    <a:solidFill>
                      <a:srgbClr val="BDD3FF"/>
                    </a:solidFill>
                  </a:tcPr>
                </a:tc>
              </a:tr>
              <a:tr h="424047">
                <a:tc>
                  <a:txBody>
                    <a:bodyPr/>
                    <a:lstStyle/>
                    <a:p>
                      <a:pPr lvl="0" algn="l" fontAlgn="b"/>
                      <a:r>
                        <a:rPr lang="es-MX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Más de 1 hasta 2 salarios mínimos</a:t>
                      </a:r>
                    </a:p>
                  </a:txBody>
                  <a:tcPr marL="180000" marR="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12 054 956</a:t>
                      </a:r>
                    </a:p>
                  </a:txBody>
                  <a:tcPr marL="9525" marR="28800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886 069</a:t>
                      </a:r>
                    </a:p>
                  </a:txBody>
                  <a:tcPr marL="9525" marR="288000" marT="9525" marB="0" anchor="ctr">
                    <a:solidFill>
                      <a:srgbClr val="97BAFF"/>
                    </a:solidFill>
                  </a:tcPr>
                </a:tc>
              </a:tr>
              <a:tr h="424047">
                <a:tc>
                  <a:txBody>
                    <a:bodyPr/>
                    <a:lstStyle/>
                    <a:p>
                      <a:pPr lvl="0" algn="l" fontAlgn="b"/>
                      <a:r>
                        <a:rPr lang="es-MX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Más de 2 hasta 3 salarios mínimos</a:t>
                      </a:r>
                    </a:p>
                  </a:txBody>
                  <a:tcPr marL="180000" marR="0" marT="9525" marB="0" anchor="ctr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10 943 875</a:t>
                      </a:r>
                    </a:p>
                  </a:txBody>
                  <a:tcPr marL="9525" marR="288000" marT="9525" marB="0" anchor="ctr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788 210</a:t>
                      </a:r>
                    </a:p>
                  </a:txBody>
                  <a:tcPr marL="9525" marR="288000" marT="9525" marB="0" anchor="ctr">
                    <a:solidFill>
                      <a:srgbClr val="BDD3FF"/>
                    </a:solidFill>
                  </a:tcPr>
                </a:tc>
              </a:tr>
              <a:tr h="424047">
                <a:tc>
                  <a:txBody>
                    <a:bodyPr/>
                    <a:lstStyle/>
                    <a:p>
                      <a:pPr lvl="0" algn="l" fontAlgn="b"/>
                      <a:r>
                        <a:rPr lang="es-MX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Más de 3 hasta 5 salarios mínimos</a:t>
                      </a:r>
                    </a:p>
                  </a:txBody>
                  <a:tcPr marL="180000" marR="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7 220 166</a:t>
                      </a:r>
                    </a:p>
                  </a:txBody>
                  <a:tcPr marL="9525" marR="28800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603 569</a:t>
                      </a:r>
                    </a:p>
                  </a:txBody>
                  <a:tcPr marL="9525" marR="288000" marT="9525" marB="0" anchor="ctr">
                    <a:solidFill>
                      <a:srgbClr val="97BAFF"/>
                    </a:solidFill>
                  </a:tcPr>
                </a:tc>
              </a:tr>
              <a:tr h="424047">
                <a:tc>
                  <a:txBody>
                    <a:bodyPr/>
                    <a:lstStyle/>
                    <a:p>
                      <a:pPr lvl="0" algn="l" fontAlgn="b"/>
                      <a:r>
                        <a:rPr lang="es-MX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Más de 5 salarios mínimos</a:t>
                      </a:r>
                    </a:p>
                  </a:txBody>
                  <a:tcPr marL="180000" marR="0" marT="9525" marB="0" anchor="ctr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3 327 753</a:t>
                      </a:r>
                    </a:p>
                  </a:txBody>
                  <a:tcPr marL="9525" marR="288000" marT="9525" marB="0" anchor="ctr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345 982</a:t>
                      </a:r>
                    </a:p>
                  </a:txBody>
                  <a:tcPr marL="9525" marR="288000" marT="9525" marB="0" anchor="ctr">
                    <a:solidFill>
                      <a:srgbClr val="BDD3FF"/>
                    </a:solidFill>
                  </a:tcPr>
                </a:tc>
              </a:tr>
              <a:tr h="424047">
                <a:tc>
                  <a:txBody>
                    <a:bodyPr/>
                    <a:lstStyle/>
                    <a:p>
                      <a:pPr lvl="0" algn="l" fontAlgn="b"/>
                      <a:r>
                        <a:rPr lang="es-MX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 recibe </a:t>
                      </a:r>
                      <a:r>
                        <a:rPr lang="es-MX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ingresos</a:t>
                      </a:r>
                      <a:endParaRPr lang="es-MX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0000" marR="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3 806 498</a:t>
                      </a:r>
                    </a:p>
                  </a:txBody>
                  <a:tcPr marL="9525" marR="288000" marT="9525" marB="0" anchor="ctr">
                    <a:solidFill>
                      <a:srgbClr val="97B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103 780</a:t>
                      </a:r>
                    </a:p>
                  </a:txBody>
                  <a:tcPr marL="9525" marR="288000" marT="9525" marB="0" anchor="ctr">
                    <a:solidFill>
                      <a:srgbClr val="97BAFF"/>
                    </a:solidFill>
                  </a:tcPr>
                </a:tc>
              </a:tr>
              <a:tr h="424047">
                <a:tc>
                  <a:txBody>
                    <a:bodyPr/>
                    <a:lstStyle/>
                    <a:p>
                      <a:pPr lvl="0" algn="l" fontAlgn="b"/>
                      <a:r>
                        <a:rPr lang="es-MX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 especificado</a:t>
                      </a:r>
                    </a:p>
                  </a:txBody>
                  <a:tcPr marL="180000" marR="0" marT="9525" marB="0" anchor="ctr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5 623 980</a:t>
                      </a:r>
                    </a:p>
                  </a:txBody>
                  <a:tcPr marL="9525" marR="288000" marT="9525" marB="0" anchor="ctr">
                    <a:solidFill>
                      <a:srgbClr val="BDD3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960 547</a:t>
                      </a:r>
                    </a:p>
                  </a:txBody>
                  <a:tcPr marL="9525" marR="288000" marT="9525" marB="0" anchor="ctr">
                    <a:solidFill>
                      <a:srgbClr val="BDD3FF"/>
                    </a:solidFill>
                  </a:tcPr>
                </a:tc>
              </a:tr>
            </a:tbl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1043608" y="836712"/>
            <a:ext cx="69397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rgbClr val="006666"/>
                </a:solidFill>
              </a:rPr>
              <a:t>Población ocupada por nivel de ingreso al 2do </a:t>
            </a:r>
            <a:r>
              <a:rPr lang="es-MX" dirty="0" err="1" smtClean="0">
                <a:solidFill>
                  <a:srgbClr val="006666"/>
                </a:solidFill>
              </a:rPr>
              <a:t>trim</a:t>
            </a:r>
            <a:r>
              <a:rPr lang="es-MX" dirty="0" smtClean="0">
                <a:solidFill>
                  <a:srgbClr val="006666"/>
                </a:solidFill>
              </a:rPr>
              <a:t> de 2014</a:t>
            </a:r>
            <a:endParaRPr lang="es-MX" dirty="0">
              <a:solidFill>
                <a:srgbClr val="006666"/>
              </a:solidFill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6444208" y="2780928"/>
            <a:ext cx="2736304" cy="1440160"/>
            <a:chOff x="6444208" y="2636912"/>
            <a:chExt cx="2736304" cy="1440160"/>
          </a:xfrm>
        </p:grpSpPr>
        <p:sp>
          <p:nvSpPr>
            <p:cNvPr id="15" name="14 Cerrar llave"/>
            <p:cNvSpPr/>
            <p:nvPr/>
          </p:nvSpPr>
          <p:spPr bwMode="auto">
            <a:xfrm>
              <a:off x="6444208" y="2636912"/>
              <a:ext cx="360040" cy="1440160"/>
            </a:xfrm>
            <a:prstGeom prst="rightBrace">
              <a:avLst/>
            </a:prstGeom>
            <a:noFill/>
            <a:ln w="2857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MX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15 CuadroTexto"/>
            <p:cNvSpPr txBox="1"/>
            <p:nvPr/>
          </p:nvSpPr>
          <p:spPr>
            <a:xfrm>
              <a:off x="6804541" y="2780928"/>
              <a:ext cx="2375971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MX" sz="1600" b="1" dirty="0" smtClean="0">
                  <a:solidFill>
                    <a:srgbClr val="006666"/>
                  </a:solidFill>
                </a:rPr>
                <a:t>Este grupo representa</a:t>
              </a:r>
            </a:p>
            <a:p>
              <a:r>
                <a:rPr lang="es-MX" sz="1600" b="1" dirty="0" smtClean="0">
                  <a:solidFill>
                    <a:srgbClr val="006666"/>
                  </a:solidFill>
                </a:rPr>
                <a:t>el 65% de la población</a:t>
              </a:r>
            </a:p>
            <a:p>
              <a:r>
                <a:rPr lang="es-MX" sz="1600" b="1" dirty="0" smtClean="0">
                  <a:solidFill>
                    <a:srgbClr val="006666"/>
                  </a:solidFill>
                </a:rPr>
                <a:t>Ocupada.</a:t>
              </a:r>
              <a:endParaRPr lang="es-MX" sz="1600" b="1" dirty="0">
                <a:solidFill>
                  <a:srgbClr val="006666"/>
                </a:solidFill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aphicFrame>
        <p:nvGraphicFramePr>
          <p:cNvPr id="10" name="2 Gráfico"/>
          <p:cNvGraphicFramePr/>
          <p:nvPr/>
        </p:nvGraphicFramePr>
        <p:xfrm>
          <a:off x="323528" y="3212976"/>
          <a:ext cx="5400600" cy="3095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539552" y="908720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rgbClr val="006666"/>
                </a:solidFill>
              </a:rPr>
              <a:t>En el Distrito Federal existen 4.032 millones de personas ocupadas</a:t>
            </a:r>
            <a:r>
              <a:rPr lang="es-MX" dirty="0" smtClean="0"/>
              <a:t>.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283968" y="1412776"/>
            <a:ext cx="4685898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600" dirty="0" smtClean="0">
                <a:solidFill>
                  <a:srgbClr val="006666"/>
                </a:solidFill>
              </a:rPr>
              <a:t>Las actividades que mayor empleo generan son:</a:t>
            </a:r>
          </a:p>
          <a:p>
            <a:r>
              <a:rPr lang="es-MX" sz="1600" dirty="0" smtClean="0">
                <a:solidFill>
                  <a:srgbClr val="006666"/>
                </a:solidFill>
              </a:rPr>
              <a:t>      1) Industria Manufacturera (435 mil empleos) </a:t>
            </a:r>
          </a:p>
          <a:p>
            <a:r>
              <a:rPr lang="es-MX" sz="1600" dirty="0" smtClean="0">
                <a:solidFill>
                  <a:srgbClr val="006666"/>
                </a:solidFill>
              </a:rPr>
              <a:t>      2) Comercio (857 mil empleos)</a:t>
            </a:r>
          </a:p>
          <a:p>
            <a:r>
              <a:rPr lang="es-MX" sz="1600" dirty="0" smtClean="0">
                <a:solidFill>
                  <a:srgbClr val="006666"/>
                </a:solidFill>
              </a:rPr>
              <a:t>      3) Servicios profesionales, financieros y </a:t>
            </a:r>
          </a:p>
          <a:p>
            <a:r>
              <a:rPr lang="es-MX" sz="1600" dirty="0" smtClean="0">
                <a:solidFill>
                  <a:srgbClr val="006666"/>
                </a:solidFill>
              </a:rPr>
              <a:t>          corporativos (567 mil empleos)</a:t>
            </a:r>
          </a:p>
          <a:p>
            <a:r>
              <a:rPr lang="es-MX" sz="1600" dirty="0" smtClean="0">
                <a:solidFill>
                  <a:srgbClr val="006666"/>
                </a:solidFill>
              </a:rPr>
              <a:t>      4) Servicios sociales (466 mil empleos)</a:t>
            </a:r>
          </a:p>
          <a:p>
            <a:r>
              <a:rPr lang="es-MX" sz="1600" dirty="0" smtClean="0">
                <a:solidFill>
                  <a:srgbClr val="006666"/>
                </a:solidFill>
              </a:rPr>
              <a:t>      5) Servicios diversos (504 mil empleos)</a:t>
            </a:r>
          </a:p>
          <a:p>
            <a:endParaRPr lang="es-MX" sz="1600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796136" y="4293096"/>
            <a:ext cx="3137397" cy="1077218"/>
          </a:xfrm>
          <a:prstGeom prst="rect">
            <a:avLst/>
          </a:prstGeom>
          <a:solidFill>
            <a:srgbClr val="FFC000"/>
          </a:solidFill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es-MX" sz="1600" dirty="0" smtClean="0"/>
              <a:t>En conjunto estos sectores </a:t>
            </a:r>
          </a:p>
          <a:p>
            <a:r>
              <a:rPr lang="es-MX" sz="1600" dirty="0" smtClean="0"/>
              <a:t>representan el 70% del personal</a:t>
            </a:r>
          </a:p>
          <a:p>
            <a:r>
              <a:rPr lang="es-MX" sz="1600" dirty="0" smtClean="0"/>
              <a:t>Ocupado de la entidad.</a:t>
            </a:r>
            <a:endParaRPr lang="es-MX" sz="1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1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1">
        <p:bldAsOne/>
      </p:bldGraphic>
      <p:bldP spid="12" grpId="0"/>
      <p:bldP spid="13" grpId="1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Resultados trimestrales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76200" y="6520259"/>
            <a:ext cx="9032875" cy="365125"/>
            <a:chOff x="48" y="4020"/>
            <a:chExt cx="5690" cy="230"/>
          </a:xfrm>
        </p:grpSpPr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aphicFrame>
        <p:nvGraphicFramePr>
          <p:cNvPr id="10" name="16 Gráfico"/>
          <p:cNvGraphicFramePr/>
          <p:nvPr/>
        </p:nvGraphicFramePr>
        <p:xfrm>
          <a:off x="1403648" y="1772816"/>
          <a:ext cx="6448426" cy="4514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1043608" y="692696"/>
            <a:ext cx="696857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 smtClean="0">
                <a:solidFill>
                  <a:srgbClr val="006666"/>
                </a:solidFill>
              </a:rPr>
              <a:t>Población ocupada en el Distrito Federal por sexo y edad </a:t>
            </a:r>
          </a:p>
          <a:p>
            <a:pPr algn="ctr"/>
            <a:r>
              <a:rPr lang="es-MX" dirty="0" smtClean="0">
                <a:solidFill>
                  <a:srgbClr val="006666"/>
                </a:solidFill>
              </a:rPr>
              <a:t>2do </a:t>
            </a:r>
            <a:r>
              <a:rPr lang="es-MX" dirty="0" err="1" smtClean="0">
                <a:solidFill>
                  <a:srgbClr val="006666"/>
                </a:solidFill>
              </a:rPr>
              <a:t>trim</a:t>
            </a:r>
            <a:r>
              <a:rPr lang="es-MX" dirty="0" smtClean="0">
                <a:solidFill>
                  <a:srgbClr val="006666"/>
                </a:solidFill>
              </a:rPr>
              <a:t> de 2014</a:t>
            </a:r>
            <a:endParaRPr lang="es-MX" dirty="0">
              <a:solidFill>
                <a:srgbClr val="006666"/>
              </a:solidFill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3923928" y="5661249"/>
            <a:ext cx="792088" cy="307777"/>
          </a:xfrm>
          <a:prstGeom prst="rect">
            <a:avLst/>
          </a:prstGeom>
          <a:solidFill>
            <a:srgbClr val="FFFFFF">
              <a:alpha val="74118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851920" y="5589240"/>
            <a:ext cx="9108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dirty="0" smtClean="0"/>
              <a:t>Hombres</a:t>
            </a:r>
            <a:endParaRPr lang="es-MX" sz="1400" dirty="0"/>
          </a:p>
        </p:txBody>
      </p:sp>
      <p:sp>
        <p:nvSpPr>
          <p:cNvPr id="15" name="14 Rectángulo"/>
          <p:cNvSpPr/>
          <p:nvPr/>
        </p:nvSpPr>
        <p:spPr bwMode="auto">
          <a:xfrm>
            <a:off x="5148064" y="5661248"/>
            <a:ext cx="648072" cy="307777"/>
          </a:xfrm>
          <a:prstGeom prst="rect">
            <a:avLst/>
          </a:prstGeom>
          <a:solidFill>
            <a:srgbClr val="FFFFFF">
              <a:alpha val="74118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047085" y="5589240"/>
            <a:ext cx="821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dirty="0" smtClean="0"/>
              <a:t>Mujeres</a:t>
            </a:r>
            <a:endParaRPr lang="es-MX" sz="1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3746" name="Group 2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543747" name="Text Box 3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endParaRPr lang="es-MX" b="1" i="1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54374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543754" name="Group 10"/>
          <p:cNvGrpSpPr>
            <a:grpSpLocks/>
          </p:cNvGrpSpPr>
          <p:nvPr/>
        </p:nvGrpSpPr>
        <p:grpSpPr bwMode="auto">
          <a:xfrm>
            <a:off x="107950" y="6519863"/>
            <a:ext cx="9032875" cy="365125"/>
            <a:chOff x="48" y="4020"/>
            <a:chExt cx="5690" cy="230"/>
          </a:xfrm>
        </p:grpSpPr>
        <p:grpSp>
          <p:nvGrpSpPr>
            <p:cNvPr id="543755" name="Group 11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543756" name="Picture 1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43757" name="Text Box 13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543758" name="Text Box 14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543759" name="Rectangle 15"/>
          <p:cNvSpPr>
            <a:spLocks noChangeArrowheads="1"/>
          </p:cNvSpPr>
          <p:nvPr/>
        </p:nvSpPr>
        <p:spPr bwMode="auto">
          <a:xfrm>
            <a:off x="123796" y="2667000"/>
            <a:ext cx="85916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spcBef>
                <a:spcPct val="0"/>
              </a:spcBef>
            </a:pPr>
            <a:r>
              <a:rPr lang="es-ES_tradnl" sz="4000" dirty="0">
                <a:solidFill>
                  <a:srgbClr val="006666"/>
                </a:solidFill>
                <a:latin typeface="Microsoft Sans Serif" pitchFamily="34" charset="0"/>
              </a:rPr>
              <a:t>Difusión de los Resultados</a:t>
            </a:r>
            <a:endParaRPr lang="es-ES_tradnl" sz="40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grpSp>
        <p:nvGrpSpPr>
          <p:cNvPr id="601093" name="Group 5"/>
          <p:cNvGrpSpPr>
            <a:grpSpLocks/>
          </p:cNvGrpSpPr>
          <p:nvPr/>
        </p:nvGrpSpPr>
        <p:grpSpPr bwMode="auto">
          <a:xfrm>
            <a:off x="34925" y="6165850"/>
            <a:ext cx="2986088" cy="333375"/>
            <a:chOff x="22" y="3884"/>
            <a:chExt cx="1881" cy="210"/>
          </a:xfrm>
        </p:grpSpPr>
        <p:sp>
          <p:nvSpPr>
            <p:cNvPr id="601091" name="Text Box 3">
              <a:hlinkClick r:id="rId4"/>
            </p:cNvPr>
            <p:cNvSpPr txBox="1">
              <a:spLocks noChangeArrowheads="1"/>
            </p:cNvSpPr>
            <p:nvPr/>
          </p:nvSpPr>
          <p:spPr bwMode="auto">
            <a:xfrm>
              <a:off x="248" y="3893"/>
              <a:ext cx="1655" cy="194"/>
            </a:xfrm>
            <a:prstGeom prst="rect">
              <a:avLst/>
            </a:prstGeom>
            <a:noFill/>
            <a:ln w="12700" cap="rnd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400" dirty="0">
                  <a:latin typeface="Microsoft Sans Serif" pitchFamily="34" charset="0"/>
                </a:rPr>
                <a:t>HTTP://</a:t>
              </a:r>
              <a:r>
                <a:rPr lang="es-ES" sz="1400" dirty="0" smtClean="0">
                  <a:latin typeface="Microsoft Sans Serif" pitchFamily="34" charset="0"/>
                </a:rPr>
                <a:t>WWW.INEGI.ORG.MX</a:t>
              </a:r>
              <a:endParaRPr lang="es-ES" sz="1400" dirty="0">
                <a:latin typeface="Microsoft Sans Serif" pitchFamily="34" charset="0"/>
              </a:endParaRPr>
            </a:p>
          </p:txBody>
        </p:sp>
        <p:pic>
          <p:nvPicPr>
            <p:cNvPr id="601092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2" y="3884"/>
              <a:ext cx="216" cy="21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43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43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759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082" name="Text Box 2"/>
          <p:cNvSpPr txBox="1">
            <a:spLocks noChangeArrowheads="1"/>
          </p:cNvSpPr>
          <p:nvPr/>
        </p:nvSpPr>
        <p:spPr bwMode="auto">
          <a:xfrm>
            <a:off x="684213" y="611188"/>
            <a:ext cx="7775575" cy="1373187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CRITERIOS ESTABLECIDOS POR EL INEGI PARA LA INFORMACIÓN PRODUCIDA Y DIFUNDIDA: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14083" name="Text Box 3"/>
          <p:cNvSpPr txBox="1">
            <a:spLocks noChangeArrowheads="1"/>
          </p:cNvSpPr>
          <p:nvPr/>
        </p:nvSpPr>
        <p:spPr bwMode="auto">
          <a:xfrm>
            <a:off x="1187450" y="2060575"/>
            <a:ext cx="7200900" cy="429101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sz="2400" b="1" dirty="0">
                <a:solidFill>
                  <a:srgbClr val="000099"/>
                </a:solidFill>
              </a:rPr>
              <a:t>Relevante y detallada.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sz="2400" b="1" dirty="0">
                <a:solidFill>
                  <a:srgbClr val="000099"/>
                </a:solidFill>
              </a:rPr>
              <a:t>Con cobertura adecuada.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sz="2400" b="1" dirty="0">
                <a:solidFill>
                  <a:srgbClr val="000099"/>
                </a:solidFill>
              </a:rPr>
              <a:t>Con periodicidad adecuada.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sz="2400" b="1" dirty="0">
                <a:solidFill>
                  <a:srgbClr val="000099"/>
                </a:solidFill>
              </a:rPr>
              <a:t>Oportuna.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sz="2400" b="1" dirty="0">
                <a:solidFill>
                  <a:srgbClr val="000099"/>
                </a:solidFill>
              </a:rPr>
              <a:t>De calidad.</a:t>
            </a:r>
            <a:endParaRPr lang="es-ES" sz="2400" b="1" dirty="0">
              <a:solidFill>
                <a:srgbClr val="000099"/>
              </a:solidFill>
            </a:endParaRPr>
          </a:p>
        </p:txBody>
      </p:sp>
      <p:grpSp>
        <p:nvGrpSpPr>
          <p:cNvPr id="814084" name="Group 4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14085" name="Text Box 5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14086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14087" name="Group 7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14088" name="Group 8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14089" name="Picture 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14090" name="Text Box 10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14091" name="Text Box 11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4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4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81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082" grpId="0"/>
      <p:bldP spid="81408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106" name="Text Box 2"/>
          <p:cNvSpPr txBox="1">
            <a:spLocks noChangeArrowheads="1"/>
          </p:cNvSpPr>
          <p:nvPr/>
        </p:nvSpPr>
        <p:spPr bwMode="auto">
          <a:xfrm>
            <a:off x="684213" y="785813"/>
            <a:ext cx="7775575" cy="94615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PROGRAMA DE NORMAS ESPECIALES DE DIVULGACIÓN DE DATOS (NEDD) DEL FMI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15107" name="Text Box 3"/>
          <p:cNvSpPr txBox="1">
            <a:spLocks noChangeArrowheads="1"/>
          </p:cNvSpPr>
          <p:nvPr/>
        </p:nvSpPr>
        <p:spPr bwMode="auto">
          <a:xfrm>
            <a:off x="1187450" y="2754313"/>
            <a:ext cx="7200900" cy="2835275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Datos: cobertura, periodicidad y oportunidad.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Acceso del público.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Integridad de los datos divulgados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Calidad de los datos.</a:t>
            </a:r>
            <a:endParaRPr lang="es-ES" b="1" dirty="0">
              <a:solidFill>
                <a:srgbClr val="000099"/>
              </a:solidFill>
            </a:endParaRPr>
          </a:p>
        </p:txBody>
      </p:sp>
      <p:sp>
        <p:nvSpPr>
          <p:cNvPr id="815108" name="Text Box 4"/>
          <p:cNvSpPr txBox="1">
            <a:spLocks noChangeArrowheads="1"/>
          </p:cNvSpPr>
          <p:nvPr/>
        </p:nvSpPr>
        <p:spPr bwMode="auto">
          <a:xfrm>
            <a:off x="755650" y="2014538"/>
            <a:ext cx="2401888" cy="45720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 b="1" dirty="0">
                <a:solidFill>
                  <a:srgbClr val="000099"/>
                </a:solidFill>
              </a:rPr>
              <a:t>4 dimensiones:</a:t>
            </a:r>
            <a:endParaRPr lang="es-ES" sz="2400" b="1" dirty="0">
              <a:solidFill>
                <a:srgbClr val="000099"/>
              </a:solidFill>
            </a:endParaRPr>
          </a:p>
        </p:txBody>
      </p:sp>
      <p:grpSp>
        <p:nvGrpSpPr>
          <p:cNvPr id="815109" name="Group 5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15110" name="Text Box 6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15111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15112" name="Group 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15113" name="Group 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15114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15115" name="Text Box 1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15116" name="Text Box 1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5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5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5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5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1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5106" grpId="0"/>
      <p:bldP spid="815107" grpId="1"/>
      <p:bldP spid="815108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154" name="Text Box 2"/>
          <p:cNvSpPr txBox="1">
            <a:spLocks noChangeArrowheads="1"/>
          </p:cNvSpPr>
          <p:nvPr/>
        </p:nvSpPr>
        <p:spPr bwMode="auto">
          <a:xfrm>
            <a:off x="3923928" y="606425"/>
            <a:ext cx="1440160" cy="51911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Datos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17155" name="Text Box 3"/>
          <p:cNvSpPr txBox="1">
            <a:spLocks noChangeArrowheads="1"/>
          </p:cNvSpPr>
          <p:nvPr/>
        </p:nvSpPr>
        <p:spPr bwMode="auto">
          <a:xfrm>
            <a:off x="1187450" y="1172121"/>
            <a:ext cx="7272338" cy="992579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Cuentas nacionales</a:t>
            </a:r>
          </a:p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Índices de producción (Industrial o de productos básicos)</a:t>
            </a:r>
          </a:p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Mercado laboral</a:t>
            </a:r>
          </a:p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Índices de precios</a:t>
            </a:r>
          </a:p>
        </p:txBody>
      </p:sp>
      <p:sp>
        <p:nvSpPr>
          <p:cNvPr id="817156" name="Text Box 4"/>
          <p:cNvSpPr txBox="1">
            <a:spLocks noChangeArrowheads="1"/>
          </p:cNvSpPr>
          <p:nvPr/>
        </p:nvSpPr>
        <p:spPr bwMode="auto">
          <a:xfrm>
            <a:off x="827657" y="692696"/>
            <a:ext cx="1722438" cy="427038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200" b="1" dirty="0">
                <a:solidFill>
                  <a:srgbClr val="000099"/>
                </a:solidFill>
              </a:rPr>
              <a:t>Sector Real</a:t>
            </a:r>
            <a:endParaRPr lang="es-ES" sz="2200" b="1" dirty="0">
              <a:solidFill>
                <a:srgbClr val="000099"/>
              </a:solidFill>
            </a:endParaRPr>
          </a:p>
        </p:txBody>
      </p:sp>
      <p:sp>
        <p:nvSpPr>
          <p:cNvPr id="817157" name="Text Box 5"/>
          <p:cNvSpPr txBox="1">
            <a:spLocks noChangeArrowheads="1"/>
          </p:cNvSpPr>
          <p:nvPr/>
        </p:nvSpPr>
        <p:spPr bwMode="auto">
          <a:xfrm>
            <a:off x="827657" y="2060848"/>
            <a:ext cx="1925638" cy="427037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200" b="1" dirty="0">
                <a:solidFill>
                  <a:srgbClr val="000099"/>
                </a:solidFill>
              </a:rPr>
              <a:t>Sector Fiscal</a:t>
            </a:r>
            <a:endParaRPr lang="es-ES" sz="2200" b="1" dirty="0">
              <a:solidFill>
                <a:srgbClr val="000099"/>
              </a:solidFill>
            </a:endParaRPr>
          </a:p>
        </p:txBody>
      </p:sp>
      <p:sp>
        <p:nvSpPr>
          <p:cNvPr id="817158" name="Text Box 6"/>
          <p:cNvSpPr txBox="1">
            <a:spLocks noChangeArrowheads="1"/>
          </p:cNvSpPr>
          <p:nvPr/>
        </p:nvSpPr>
        <p:spPr bwMode="auto">
          <a:xfrm>
            <a:off x="827657" y="3212976"/>
            <a:ext cx="2547938" cy="427038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200" b="1" dirty="0">
                <a:solidFill>
                  <a:srgbClr val="000099"/>
                </a:solidFill>
              </a:rPr>
              <a:t>Sector Financiero</a:t>
            </a:r>
            <a:endParaRPr lang="es-ES" sz="2200" b="1" dirty="0">
              <a:solidFill>
                <a:srgbClr val="000099"/>
              </a:solidFill>
            </a:endParaRPr>
          </a:p>
        </p:txBody>
      </p:sp>
      <p:sp>
        <p:nvSpPr>
          <p:cNvPr id="817159" name="Text Box 7"/>
          <p:cNvSpPr txBox="1">
            <a:spLocks noChangeArrowheads="1"/>
          </p:cNvSpPr>
          <p:nvPr/>
        </p:nvSpPr>
        <p:spPr bwMode="auto">
          <a:xfrm>
            <a:off x="1187450" y="2541860"/>
            <a:ext cx="7272338" cy="74783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Operaciones del sector público</a:t>
            </a:r>
          </a:p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Operaciones del gobierno central</a:t>
            </a:r>
          </a:p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Deuda del gobierno central</a:t>
            </a:r>
          </a:p>
        </p:txBody>
      </p:sp>
      <p:sp>
        <p:nvSpPr>
          <p:cNvPr id="817160" name="Text Box 8"/>
          <p:cNvSpPr txBox="1">
            <a:spLocks noChangeArrowheads="1"/>
          </p:cNvSpPr>
          <p:nvPr/>
        </p:nvSpPr>
        <p:spPr bwMode="auto">
          <a:xfrm>
            <a:off x="1187450" y="3673302"/>
            <a:ext cx="7272338" cy="992579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Cuentas analíticas del sector bancario</a:t>
            </a:r>
          </a:p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Cuentas analíticas del banco central</a:t>
            </a:r>
          </a:p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Tasas de interés </a:t>
            </a:r>
          </a:p>
          <a:p>
            <a:pPr>
              <a:lnSpc>
                <a:spcPct val="60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Mercado bursátil</a:t>
            </a:r>
          </a:p>
        </p:txBody>
      </p:sp>
      <p:grpSp>
        <p:nvGrpSpPr>
          <p:cNvPr id="817161" name="Group 9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17162" name="Text Box 10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17163" name="Picture 1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17164" name="Group 12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17165" name="Group 13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17166" name="Picture 1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17167" name="Text Box 15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17168" name="Text Box 16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1187376" y="5105062"/>
            <a:ext cx="7272338" cy="120693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ts val="1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Balanza de pagos</a:t>
            </a:r>
          </a:p>
          <a:p>
            <a:pPr>
              <a:lnSpc>
                <a:spcPts val="1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Reservas internacionales</a:t>
            </a:r>
          </a:p>
          <a:p>
            <a:pPr>
              <a:lnSpc>
                <a:spcPts val="1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Comercio de mercancías</a:t>
            </a:r>
          </a:p>
          <a:p>
            <a:pPr>
              <a:lnSpc>
                <a:spcPts val="1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Posición de  inversión internacional</a:t>
            </a:r>
          </a:p>
          <a:p>
            <a:pPr>
              <a:lnSpc>
                <a:spcPts val="1000"/>
              </a:lnSpc>
              <a:buFontTx/>
              <a:buChar char="•"/>
            </a:pPr>
            <a:r>
              <a:rPr lang="es-ES" sz="1500" b="1" dirty="0">
                <a:solidFill>
                  <a:srgbClr val="000099"/>
                </a:solidFill>
              </a:rPr>
              <a:t>Tipos de cambio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827583" y="4658147"/>
            <a:ext cx="2173288" cy="427037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200" b="1" dirty="0">
                <a:solidFill>
                  <a:srgbClr val="000099"/>
                </a:solidFill>
              </a:rPr>
              <a:t>Sector Externo</a:t>
            </a:r>
            <a:endParaRPr lang="es-ES" sz="2200" b="1" dirty="0">
              <a:solidFill>
                <a:srgbClr val="000099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236296" y="1556792"/>
            <a:ext cx="8819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INEGI</a:t>
            </a:r>
            <a:endParaRPr lang="es-MX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7236296" y="2564904"/>
            <a:ext cx="899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SHCP</a:t>
            </a:r>
            <a:endParaRPr lang="es-MX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7208576" y="4797152"/>
            <a:ext cx="1369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BANXICO</a:t>
            </a:r>
            <a:endParaRPr lang="es-MX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8" name="27 Cerrar llave"/>
          <p:cNvSpPr/>
          <p:nvPr/>
        </p:nvSpPr>
        <p:spPr bwMode="auto">
          <a:xfrm>
            <a:off x="6660232" y="3645024"/>
            <a:ext cx="504056" cy="2664296"/>
          </a:xfrm>
          <a:prstGeom prst="rightBrace">
            <a:avLst/>
          </a:prstGeom>
          <a:noFill/>
          <a:ln w="1905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28 Cerrar llave"/>
          <p:cNvSpPr/>
          <p:nvPr/>
        </p:nvSpPr>
        <p:spPr bwMode="auto">
          <a:xfrm>
            <a:off x="6660232" y="1196752"/>
            <a:ext cx="432048" cy="1008112"/>
          </a:xfrm>
          <a:prstGeom prst="rightBrace">
            <a:avLst/>
          </a:prstGeom>
          <a:noFill/>
          <a:ln w="285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29 Cerrar llave"/>
          <p:cNvSpPr/>
          <p:nvPr/>
        </p:nvSpPr>
        <p:spPr bwMode="auto">
          <a:xfrm>
            <a:off x="6660232" y="2276872"/>
            <a:ext cx="432048" cy="1008112"/>
          </a:xfrm>
          <a:prstGeom prst="rightBrace">
            <a:avLst/>
          </a:prstGeom>
          <a:noFill/>
          <a:ln w="285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1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17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817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17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817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817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81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7154" grpId="0"/>
      <p:bldP spid="817155" grpId="0"/>
      <p:bldP spid="817156" grpId="0"/>
      <p:bldP spid="817157" grpId="0"/>
      <p:bldP spid="817158" grpId="0"/>
      <p:bldP spid="817159" grpId="0"/>
      <p:bldP spid="817160" grpId="0"/>
      <p:bldP spid="17" grpId="0"/>
      <p:bldP spid="18" grpId="0"/>
      <p:bldP spid="20" grpId="0"/>
      <p:bldP spid="22" grpId="0"/>
      <p:bldP spid="24" grpId="0"/>
      <p:bldP spid="28" grpId="0" animBg="1"/>
      <p:bldP spid="29" grpId="0" animBg="1"/>
      <p:bldP spid="30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21252" name="Text Box 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21253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7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21256" name="Picture 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21257" name="Text Box 9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21258" name="Text Box 10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aphicFrame>
        <p:nvGraphicFramePr>
          <p:cNvPr id="821616" name="Group 368"/>
          <p:cNvGraphicFramePr>
            <a:graphicFrameLocks noGrp="1"/>
          </p:cNvGraphicFramePr>
          <p:nvPr>
            <p:ph/>
          </p:nvPr>
        </p:nvGraphicFramePr>
        <p:xfrm>
          <a:off x="684213" y="1268413"/>
          <a:ext cx="7772400" cy="4983481"/>
        </p:xfrm>
        <a:graphic>
          <a:graphicData uri="http://schemas.openxmlformats.org/drawingml/2006/table">
            <a:tbl>
              <a:tblPr/>
              <a:tblGrid>
                <a:gridCol w="1943100"/>
                <a:gridCol w="1943100"/>
                <a:gridCol w="1943100"/>
                <a:gridCol w="1943100"/>
              </a:tblGrid>
              <a:tr h="758825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INDICADOR</a:t>
                      </a:r>
                      <a:endParaRPr kumimoji="0" lang="es-E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NORMA FMI DE OPORTUNIDAD</a:t>
                      </a:r>
                      <a:endParaRPr kumimoji="0" lang="es-E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OPORTUNIDAD EN MÉXICO</a:t>
                      </a:r>
                      <a:endParaRPr kumimoji="0" lang="es-E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PERIODICIDAD</a:t>
                      </a:r>
                      <a:endParaRPr kumimoji="0" lang="es-E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PIB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90 días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Times New Roman" pitchFamily="18" charset="0"/>
                        </a:rPr>
                        <a:t>53 días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2000">
                          <a:schemeClr val="accent3"/>
                        </a:gs>
                        <a:gs pos="50000">
                          <a:srgbClr val="CCECFF">
                            <a:shade val="67500"/>
                            <a:satMod val="115000"/>
                          </a:srgbClr>
                        </a:gs>
                        <a:gs pos="100000">
                          <a:srgbClr val="CCECFF">
                            <a:shade val="100000"/>
                            <a:satMod val="115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Trimestral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7397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Índice de Producción industrial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42 días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Times New Roman" pitchFamily="18" charset="0"/>
                        </a:rPr>
                        <a:t>42 días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2000">
                          <a:schemeClr val="accent3"/>
                        </a:gs>
                        <a:gs pos="50000">
                          <a:srgbClr val="CCECFF">
                            <a:shade val="67500"/>
                            <a:satMod val="115000"/>
                          </a:srgbClr>
                        </a:gs>
                        <a:gs pos="100000">
                          <a:srgbClr val="CCECFF">
                            <a:shade val="100000"/>
                            <a:satMod val="115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Mensual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Empleo y Desempleo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90 días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Times New Roman" pitchFamily="18" charset="0"/>
                        </a:rPr>
                        <a:t>25 y 45 días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2000">
                          <a:schemeClr val="accent3"/>
                        </a:gs>
                        <a:gs pos="50000">
                          <a:srgbClr val="CCECFF">
                            <a:shade val="67500"/>
                            <a:satMod val="115000"/>
                          </a:srgbClr>
                        </a:gs>
                        <a:gs pos="100000">
                          <a:srgbClr val="CCECFF">
                            <a:shade val="100000"/>
                            <a:satMod val="115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Mensual y trimestral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Remunerac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 Manufactureras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90 días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Times New Roman" pitchFamily="18" charset="0"/>
                        </a:rPr>
                        <a:t>60 días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2000">
                          <a:schemeClr val="accent3"/>
                        </a:gs>
                        <a:gs pos="50000">
                          <a:srgbClr val="CCECFF">
                            <a:shade val="67500"/>
                            <a:satMod val="115000"/>
                          </a:srgbClr>
                        </a:gs>
                        <a:gs pos="100000">
                          <a:srgbClr val="CCECFF">
                            <a:shade val="100000"/>
                            <a:satMod val="115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Mensual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7397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Balanza Comercial (o)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56 días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Times New Roman" pitchFamily="18" charset="0"/>
                        </a:rPr>
                        <a:t>25 días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2000">
                          <a:schemeClr val="accent3"/>
                        </a:gs>
                        <a:gs pos="50000">
                          <a:srgbClr val="CCECFF">
                            <a:shade val="67500"/>
                            <a:satMod val="115000"/>
                          </a:srgbClr>
                        </a:gs>
                        <a:gs pos="100000">
                          <a:srgbClr val="CCECFF">
                            <a:shade val="100000"/>
                            <a:satMod val="115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Mensual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Balanza Comercial (r)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56 días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Times New Roman" pitchFamily="18" charset="0"/>
                        </a:rPr>
                        <a:t>42 días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2000">
                          <a:schemeClr val="accent3"/>
                        </a:gs>
                        <a:gs pos="50000">
                          <a:srgbClr val="CCECFF">
                            <a:shade val="67500"/>
                            <a:satMod val="115000"/>
                          </a:srgbClr>
                        </a:gs>
                        <a:gs pos="100000">
                          <a:srgbClr val="CCECFF">
                            <a:shade val="100000"/>
                            <a:satMod val="115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Mensual</a:t>
                      </a:r>
                      <a:endParaRPr kumimoji="0" lang="es-E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66CCFF">
                            <a:tint val="66000"/>
                            <a:satMod val="160000"/>
                          </a:srgbClr>
                        </a:gs>
                        <a:gs pos="50000">
                          <a:srgbClr val="66CCFF">
                            <a:tint val="44500"/>
                            <a:satMod val="160000"/>
                          </a:srgbClr>
                        </a:gs>
                        <a:gs pos="100000">
                          <a:srgbClr val="66CCFF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821612" name="Text Box 364"/>
          <p:cNvSpPr txBox="1">
            <a:spLocks noChangeArrowheads="1"/>
          </p:cNvSpPr>
          <p:nvPr/>
        </p:nvSpPr>
        <p:spPr bwMode="auto">
          <a:xfrm>
            <a:off x="2247900" y="592138"/>
            <a:ext cx="5060950" cy="51911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800" dirty="0">
                <a:solidFill>
                  <a:srgbClr val="006666"/>
                </a:solidFill>
                <a:latin typeface="Microsoft Sans Serif" pitchFamily="34" charset="0"/>
              </a:rPr>
              <a:t>MÉXICO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21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821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61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34565" name="Text Box 5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34566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34569" name="Picture 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34570" name="Text Box 10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34571" name="Text Box 11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834574" name="Text Box 14"/>
          <p:cNvSpPr txBox="1">
            <a:spLocks noChangeArrowheads="1"/>
          </p:cNvSpPr>
          <p:nvPr/>
        </p:nvSpPr>
        <p:spPr bwMode="auto">
          <a:xfrm>
            <a:off x="1600200" y="549275"/>
            <a:ext cx="6356350" cy="51911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800">
                <a:solidFill>
                  <a:srgbClr val="006666"/>
                </a:solidFill>
                <a:latin typeface="Microsoft Sans Serif" pitchFamily="34" charset="0"/>
              </a:rPr>
              <a:t>MÉXICO: PIB</a:t>
            </a:r>
            <a:endParaRPr lang="es-ES" sz="2800">
              <a:solidFill>
                <a:srgbClr val="006666"/>
              </a:solidFill>
              <a:latin typeface="Microsoft Sans Serif" pitchFamily="34" charset="0"/>
            </a:endParaRPr>
          </a:p>
        </p:txBody>
      </p:sp>
      <p:graphicFrame>
        <p:nvGraphicFramePr>
          <p:cNvPr id="13" name="1 Gráfico"/>
          <p:cNvGraphicFramePr/>
          <p:nvPr/>
        </p:nvGraphicFramePr>
        <p:xfrm>
          <a:off x="323527" y="1268760"/>
          <a:ext cx="8496946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34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4574" grpId="0"/>
      <p:bldGraphic spid="13" grpId="0">
        <p:bldAsOne/>
      </p:bldGraphic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33541" name="Text Box 5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33542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833548" name="Text Box 12"/>
          <p:cNvSpPr txBox="1">
            <a:spLocks noChangeArrowheads="1"/>
          </p:cNvSpPr>
          <p:nvPr/>
        </p:nvSpPr>
        <p:spPr bwMode="auto">
          <a:xfrm>
            <a:off x="1600200" y="592138"/>
            <a:ext cx="6356350" cy="51911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800">
                <a:solidFill>
                  <a:srgbClr val="006666"/>
                </a:solidFill>
                <a:latin typeface="Microsoft Sans Serif" pitchFamily="34" charset="0"/>
              </a:rPr>
              <a:t>MÉXICO: Índice de Producción</a:t>
            </a:r>
            <a:endParaRPr lang="es-ES" sz="2800">
              <a:solidFill>
                <a:srgbClr val="006666"/>
              </a:solidFill>
              <a:latin typeface="Microsoft Sans Serif" pitchFamily="34" charset="0"/>
            </a:endParaRPr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9" name="Group 8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11" name="Picture 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2" name="Text Box 10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aphicFrame>
        <p:nvGraphicFramePr>
          <p:cNvPr id="13" name="1 Gráfico"/>
          <p:cNvGraphicFramePr/>
          <p:nvPr/>
        </p:nvGraphicFramePr>
        <p:xfrm>
          <a:off x="251520" y="980727"/>
          <a:ext cx="8640960" cy="48965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33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3548" grpId="0"/>
      <p:bldGraphic spid="13" grpId="0">
        <p:bldAsOne/>
      </p:bldGraphic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35589" name="Text Box 5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35590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35593" name="Picture 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35594" name="Text Box 10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35595" name="Text Box 11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sp>
        <p:nvSpPr>
          <p:cNvPr id="835597" name="Text Box 13"/>
          <p:cNvSpPr txBox="1">
            <a:spLocks noChangeArrowheads="1"/>
          </p:cNvSpPr>
          <p:nvPr/>
        </p:nvSpPr>
        <p:spPr bwMode="auto">
          <a:xfrm>
            <a:off x="1600200" y="620713"/>
            <a:ext cx="6356350" cy="51911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800">
                <a:solidFill>
                  <a:srgbClr val="006666"/>
                </a:solidFill>
                <a:latin typeface="Microsoft Sans Serif" pitchFamily="34" charset="0"/>
              </a:rPr>
              <a:t>MÉXICO: Balanza Comercial</a:t>
            </a:r>
            <a:endParaRPr lang="es-ES" sz="2800">
              <a:solidFill>
                <a:srgbClr val="006666"/>
              </a:solidFill>
              <a:latin typeface="Microsoft Sans Serif" pitchFamily="34" charset="0"/>
            </a:endParaRPr>
          </a:p>
        </p:txBody>
      </p:sp>
      <p:graphicFrame>
        <p:nvGraphicFramePr>
          <p:cNvPr id="12" name="1 Gráfico"/>
          <p:cNvGraphicFramePr/>
          <p:nvPr/>
        </p:nvGraphicFramePr>
        <p:xfrm>
          <a:off x="323527" y="1052737"/>
          <a:ext cx="8496946" cy="47525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35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5597" grpId="0"/>
      <p:bldGraphic spid="12" grpId="0">
        <p:bldAsOne/>
      </p:bldGraphic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210" name="Text Box 2"/>
          <p:cNvSpPr txBox="1">
            <a:spLocks noChangeArrowheads="1"/>
          </p:cNvSpPr>
          <p:nvPr/>
        </p:nvSpPr>
        <p:spPr bwMode="auto">
          <a:xfrm>
            <a:off x="684213" y="785813"/>
            <a:ext cx="7775575" cy="94615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PROGRAMA DE NORMAS ESPECIALES DE DIVULGACIÓN DE DATOS (NEDD) DEL FMI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62211" name="Text Box 3"/>
          <p:cNvSpPr txBox="1">
            <a:spLocks noChangeArrowheads="1"/>
          </p:cNvSpPr>
          <p:nvPr/>
        </p:nvSpPr>
        <p:spPr bwMode="auto">
          <a:xfrm>
            <a:off x="1187450" y="2754313"/>
            <a:ext cx="7200900" cy="3292475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Datos: cobertura, periodicidad y oportunidad.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FF9900"/>
                </a:solidFill>
              </a:rPr>
              <a:t>Acceso del público.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Integridad de los datos divulgados (objetividad y profesionalismo)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Calidad de los datos.</a:t>
            </a:r>
            <a:endParaRPr lang="es-ES" b="1" dirty="0">
              <a:solidFill>
                <a:srgbClr val="000099"/>
              </a:solidFill>
            </a:endParaRPr>
          </a:p>
        </p:txBody>
      </p:sp>
      <p:sp>
        <p:nvSpPr>
          <p:cNvPr id="862212" name="Text Box 4"/>
          <p:cNvSpPr txBox="1">
            <a:spLocks noChangeArrowheads="1"/>
          </p:cNvSpPr>
          <p:nvPr/>
        </p:nvSpPr>
        <p:spPr bwMode="auto">
          <a:xfrm>
            <a:off x="755650" y="2014538"/>
            <a:ext cx="2401888" cy="45720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 b="1" dirty="0">
                <a:solidFill>
                  <a:srgbClr val="000099"/>
                </a:solidFill>
              </a:rPr>
              <a:t>4 dimensiones:</a:t>
            </a:r>
            <a:endParaRPr lang="es-ES" sz="2400" b="1" dirty="0">
              <a:solidFill>
                <a:srgbClr val="000099"/>
              </a:solidFill>
            </a:endParaRPr>
          </a:p>
        </p:txBody>
      </p:sp>
      <p:grpSp>
        <p:nvGrpSpPr>
          <p:cNvPr id="862213" name="Group 5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62214" name="Text Box 6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62215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62216" name="Group 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62217" name="Group 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62218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62219" name="Text Box 1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62220" name="Text Box 1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2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2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62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62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62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62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62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62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62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2210" grpId="0"/>
      <p:bldP spid="862211" grpId="0"/>
      <p:bldP spid="86221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298" name="Text Box 2"/>
          <p:cNvSpPr txBox="1">
            <a:spLocks noChangeArrowheads="1"/>
          </p:cNvSpPr>
          <p:nvPr/>
        </p:nvSpPr>
        <p:spPr bwMode="auto">
          <a:xfrm>
            <a:off x="684213" y="620713"/>
            <a:ext cx="7775575" cy="51911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Acceso del Público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23299" name="Text Box 3"/>
          <p:cNvSpPr txBox="1">
            <a:spLocks noChangeArrowheads="1"/>
          </p:cNvSpPr>
          <p:nvPr/>
        </p:nvSpPr>
        <p:spPr bwMode="auto">
          <a:xfrm>
            <a:off x="1187450" y="3017838"/>
            <a:ext cx="7272338" cy="915987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100000"/>
              </a:spcBef>
              <a:buFontTx/>
              <a:buChar char="•"/>
            </a:pPr>
            <a:r>
              <a:rPr lang="es-ES" sz="1800" b="1" dirty="0">
                <a:solidFill>
                  <a:srgbClr val="000099"/>
                </a:solidFill>
              </a:rPr>
              <a:t>Divulgación anticipada de los calendarios de publicación.</a:t>
            </a:r>
          </a:p>
          <a:p>
            <a:pPr>
              <a:spcBef>
                <a:spcPct val="100000"/>
              </a:spcBef>
              <a:buFontTx/>
              <a:buChar char="•"/>
            </a:pPr>
            <a:r>
              <a:rPr lang="es-ES" sz="1800" b="1" dirty="0">
                <a:solidFill>
                  <a:srgbClr val="000099"/>
                </a:solidFill>
              </a:rPr>
              <a:t>Divulgación simultánea a todas las partes interesadas.</a:t>
            </a:r>
          </a:p>
        </p:txBody>
      </p:sp>
      <p:sp>
        <p:nvSpPr>
          <p:cNvPr id="823300" name="Text Box 4"/>
          <p:cNvSpPr txBox="1">
            <a:spLocks noChangeArrowheads="1"/>
          </p:cNvSpPr>
          <p:nvPr/>
        </p:nvSpPr>
        <p:spPr bwMode="auto">
          <a:xfrm>
            <a:off x="755650" y="1866900"/>
            <a:ext cx="7632700" cy="76200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200" b="1" dirty="0">
                <a:solidFill>
                  <a:srgbClr val="000099"/>
                </a:solidFill>
              </a:rPr>
              <a:t>Acceso inmediato y equitativo del público - y de los participantes en el mercado- a la información </a:t>
            </a:r>
            <a:endParaRPr lang="es-ES" sz="2200" b="1" dirty="0">
              <a:solidFill>
                <a:srgbClr val="000099"/>
              </a:solidFill>
            </a:endParaRPr>
          </a:p>
        </p:txBody>
      </p:sp>
      <p:grpSp>
        <p:nvGrpSpPr>
          <p:cNvPr id="823301" name="Group 5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23302" name="Text Box 6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23303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23304" name="Group 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23305" name="Group 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23306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23307" name="Text Box 1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23308" name="Text Box 1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23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82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823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298" grpId="0"/>
      <p:bldP spid="823299" grpId="0"/>
      <p:bldP spid="823300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685800" y="2073295"/>
            <a:ext cx="349885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algn="just">
              <a:lnSpc>
                <a:spcPct val="90000"/>
              </a:lnSpc>
              <a:spcBef>
                <a:spcPct val="100000"/>
              </a:spcBef>
              <a:buFont typeface="Monotype Sorts"/>
              <a:buNone/>
            </a:pP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Contiene las fechas en que estará disponible la información estadística sobre los principales Indicadores Macroeconómicos de Coyuntura </a:t>
            </a:r>
            <a:r>
              <a:rPr lang="es-ES_tradnl" sz="2400" b="1" dirty="0" smtClean="0">
                <a:solidFill>
                  <a:srgbClr val="003399"/>
                </a:solidFill>
                <a:latin typeface="Microsoft Sans Serif" pitchFamily="34" charset="0"/>
              </a:rPr>
              <a:t>(8:00 </a:t>
            </a:r>
            <a:r>
              <a:rPr lang="es-ES_tradnl" sz="2400" b="1" dirty="0">
                <a:solidFill>
                  <a:srgbClr val="003399"/>
                </a:solidFill>
                <a:latin typeface="Microsoft Sans Serif" pitchFamily="34" charset="0"/>
              </a:rPr>
              <a:t>hrs.)</a:t>
            </a:r>
          </a:p>
        </p:txBody>
      </p:sp>
      <p:pic>
        <p:nvPicPr>
          <p:cNvPr id="15" name="Picture 15" descr="Cal-1994I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3744416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607236" name="Text Box 4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607237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607238" name="Rectangle 6"/>
          <p:cNvSpPr>
            <a:spLocks noChangeArrowheads="1"/>
          </p:cNvSpPr>
          <p:nvPr/>
        </p:nvSpPr>
        <p:spPr bwMode="auto">
          <a:xfrm>
            <a:off x="395288" y="549275"/>
            <a:ext cx="8582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just">
              <a:lnSpc>
                <a:spcPct val="90000"/>
              </a:lnSpc>
              <a:spcBef>
                <a:spcPct val="100000"/>
              </a:spcBef>
              <a:buFont typeface="Monotype Sorts" pitchFamily="2" charset="2"/>
              <a:buNone/>
            </a:pPr>
            <a:r>
              <a:rPr lang="es-ES_tradnl" sz="2600" dirty="0">
                <a:solidFill>
                  <a:srgbClr val="006666"/>
                </a:solidFill>
                <a:latin typeface="Microsoft Sans Serif" pitchFamily="34" charset="0"/>
              </a:rPr>
              <a:t>    Calendario de Difusión de Información de Coyuntura</a:t>
            </a:r>
            <a:endParaRPr lang="es-ES_tradnl" sz="2600" dirty="0">
              <a:solidFill>
                <a:srgbClr val="000066"/>
              </a:solidFill>
              <a:latin typeface="Microsoft Sans Serif" pitchFamily="34" charset="0"/>
            </a:endParaRP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607241" name="Picture 9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07242" name="Text Box 10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607243" name="Text Box 11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pic>
        <p:nvPicPr>
          <p:cNvPr id="13885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159197"/>
            <a:ext cx="5076056" cy="428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07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1000"/>
                                        <p:tgtEl>
                                          <p:spTgt spid="138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607238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258" name="Text Box 2"/>
          <p:cNvSpPr txBox="1">
            <a:spLocks noChangeArrowheads="1"/>
          </p:cNvSpPr>
          <p:nvPr/>
        </p:nvSpPr>
        <p:spPr bwMode="auto">
          <a:xfrm>
            <a:off x="684213" y="785813"/>
            <a:ext cx="7775575" cy="94615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PROGRAMA DE NORMAS ESPECIALES DE DIVULGACIÓN DE DATOS (NEDD) DEL FMI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64259" name="Text Box 3"/>
          <p:cNvSpPr txBox="1">
            <a:spLocks noChangeArrowheads="1"/>
          </p:cNvSpPr>
          <p:nvPr/>
        </p:nvSpPr>
        <p:spPr bwMode="auto">
          <a:xfrm>
            <a:off x="1187450" y="2754313"/>
            <a:ext cx="7200900" cy="2835275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Datos: cobertura, periodicidad y oportunidad.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Acceso del público.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FF9900"/>
                </a:solidFill>
              </a:rPr>
              <a:t>Integridad de los datos divulgados.</a:t>
            </a:r>
            <a:r>
              <a:rPr lang="es-ES_tradnl" b="1" dirty="0">
                <a:solidFill>
                  <a:srgbClr val="000099"/>
                </a:solidFill>
              </a:rPr>
              <a:t> 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Calidad de los datos.</a:t>
            </a:r>
            <a:endParaRPr lang="es-ES" b="1" dirty="0">
              <a:solidFill>
                <a:srgbClr val="000099"/>
              </a:solidFill>
            </a:endParaRPr>
          </a:p>
        </p:txBody>
      </p:sp>
      <p:sp>
        <p:nvSpPr>
          <p:cNvPr id="864260" name="Text Box 4"/>
          <p:cNvSpPr txBox="1">
            <a:spLocks noChangeArrowheads="1"/>
          </p:cNvSpPr>
          <p:nvPr/>
        </p:nvSpPr>
        <p:spPr bwMode="auto">
          <a:xfrm>
            <a:off x="755650" y="2014538"/>
            <a:ext cx="2401888" cy="45720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 b="1" dirty="0">
                <a:solidFill>
                  <a:srgbClr val="000099"/>
                </a:solidFill>
              </a:rPr>
              <a:t>4 dimensiones:</a:t>
            </a:r>
            <a:endParaRPr lang="es-ES" sz="2400" b="1" dirty="0">
              <a:solidFill>
                <a:srgbClr val="000099"/>
              </a:solidFill>
            </a:endParaRPr>
          </a:p>
        </p:txBody>
      </p:sp>
      <p:grpSp>
        <p:nvGrpSpPr>
          <p:cNvPr id="864261" name="Group 5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64262" name="Text Box 6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64263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64264" name="Group 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64265" name="Group 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64266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64267" name="Text Box 1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64268" name="Text Box 1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4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4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64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64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64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64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64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64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64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4258" grpId="0"/>
      <p:bldP spid="864259" grpId="0"/>
      <p:bldP spid="864260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Text Box 2"/>
          <p:cNvSpPr txBox="1">
            <a:spLocks noChangeArrowheads="1"/>
          </p:cNvSpPr>
          <p:nvPr/>
        </p:nvSpPr>
        <p:spPr bwMode="auto">
          <a:xfrm>
            <a:off x="684213" y="533400"/>
            <a:ext cx="7775575" cy="51911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Integridad de los Datos Divulgados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25347" name="Text Box 3"/>
          <p:cNvSpPr txBox="1">
            <a:spLocks noChangeArrowheads="1"/>
          </p:cNvSpPr>
          <p:nvPr/>
        </p:nvSpPr>
        <p:spPr bwMode="auto">
          <a:xfrm>
            <a:off x="1187450" y="2635250"/>
            <a:ext cx="7272338" cy="3387725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95250" indent="-95250">
              <a:spcBef>
                <a:spcPct val="100000"/>
              </a:spcBef>
              <a:buFontTx/>
              <a:buChar char="•"/>
            </a:pPr>
            <a:r>
              <a:rPr lang="es-ES" sz="1800" b="1" dirty="0">
                <a:solidFill>
                  <a:srgbClr val="000099"/>
                </a:solidFill>
              </a:rPr>
              <a:t>Divulgación de los términos y condiciones en que se preparan las Estadísticas Oficiales.</a:t>
            </a:r>
          </a:p>
          <a:p>
            <a:pPr marL="95250" indent="-95250">
              <a:spcBef>
                <a:spcPct val="100000"/>
              </a:spcBef>
              <a:buFontTx/>
              <a:buChar char="•"/>
            </a:pPr>
            <a:r>
              <a:rPr lang="es-ES" sz="1800" b="1" dirty="0">
                <a:solidFill>
                  <a:srgbClr val="000099"/>
                </a:solidFill>
              </a:rPr>
              <a:t>Identificación del acceso interno del gobierno a los datos antes de su publicación.</a:t>
            </a:r>
          </a:p>
          <a:p>
            <a:pPr marL="95250" indent="-95250">
              <a:spcBef>
                <a:spcPct val="100000"/>
              </a:spcBef>
              <a:buFontTx/>
              <a:buChar char="•"/>
            </a:pPr>
            <a:r>
              <a:rPr lang="es-ES" sz="1800" b="1" dirty="0">
                <a:solidFill>
                  <a:srgbClr val="000099"/>
                </a:solidFill>
              </a:rPr>
              <a:t>Identificación de quién hace los comentarios en la fecha de divulgación de los datos estadísticos.</a:t>
            </a:r>
          </a:p>
          <a:p>
            <a:pPr marL="95250" indent="-95250">
              <a:spcBef>
                <a:spcPct val="100000"/>
              </a:spcBef>
              <a:buFontTx/>
              <a:buChar char="•"/>
            </a:pPr>
            <a:r>
              <a:rPr lang="es-ES" sz="1800" b="1" dirty="0">
                <a:solidFill>
                  <a:srgbClr val="000099"/>
                </a:solidFill>
              </a:rPr>
              <a:t>Suministro de información sobre las revisiones de la metodología y avisos anticipados de los cambios metodológicos.</a:t>
            </a:r>
          </a:p>
        </p:txBody>
      </p:sp>
      <p:sp>
        <p:nvSpPr>
          <p:cNvPr id="825348" name="Text Box 4"/>
          <p:cNvSpPr txBox="1">
            <a:spLocks noChangeArrowheads="1"/>
          </p:cNvSpPr>
          <p:nvPr/>
        </p:nvSpPr>
        <p:spPr bwMode="auto">
          <a:xfrm>
            <a:off x="755650" y="1341438"/>
            <a:ext cx="7632700" cy="1107996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200" b="1" dirty="0">
                <a:solidFill>
                  <a:srgbClr val="000099"/>
                </a:solidFill>
              </a:rPr>
              <a:t>Un elemento fundamental para que surja la </a:t>
            </a:r>
            <a:r>
              <a:rPr lang="es-ES_tradnl" sz="2200" b="1" dirty="0" smtClean="0">
                <a:solidFill>
                  <a:srgbClr val="000099"/>
                </a:solidFill>
              </a:rPr>
              <a:t>confianza entre productor y usuario, </a:t>
            </a:r>
            <a:r>
              <a:rPr lang="es-ES_tradnl" sz="2200" b="1" dirty="0">
                <a:solidFill>
                  <a:srgbClr val="000099"/>
                </a:solidFill>
              </a:rPr>
              <a:t>es la </a:t>
            </a:r>
            <a:r>
              <a:rPr lang="es-ES_tradnl" sz="2200" b="1" u="sng" dirty="0">
                <a:solidFill>
                  <a:srgbClr val="000099"/>
                </a:solidFill>
              </a:rPr>
              <a:t>transparencia</a:t>
            </a:r>
            <a:r>
              <a:rPr lang="es-ES_tradnl" sz="2200" b="1" dirty="0">
                <a:solidFill>
                  <a:srgbClr val="000099"/>
                </a:solidFill>
              </a:rPr>
              <a:t> de las prácticas y los procedimientos. </a:t>
            </a:r>
            <a:endParaRPr lang="es-ES" sz="2200" b="1" dirty="0">
              <a:solidFill>
                <a:srgbClr val="000099"/>
              </a:solidFill>
            </a:endParaRPr>
          </a:p>
        </p:txBody>
      </p:sp>
      <p:grpSp>
        <p:nvGrpSpPr>
          <p:cNvPr id="825349" name="Group 5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25350" name="Text Box 6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25351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25352" name="Group 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25353" name="Group 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25354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25355" name="Text Box 1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25356" name="Text Box 1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2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2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346" grpId="0"/>
      <p:bldP spid="825347" grpId="0"/>
      <p:bldP spid="825348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306" name="Text Box 2"/>
          <p:cNvSpPr txBox="1">
            <a:spLocks noChangeArrowheads="1"/>
          </p:cNvSpPr>
          <p:nvPr/>
        </p:nvSpPr>
        <p:spPr bwMode="auto">
          <a:xfrm>
            <a:off x="684213" y="785813"/>
            <a:ext cx="7775575" cy="94615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PROGRAMA DE NORMAS ESPECIALES DE DIVULGACIÓN DE DATOS (NEDD) DEL FMI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66307" name="Text Box 3"/>
          <p:cNvSpPr txBox="1">
            <a:spLocks noChangeArrowheads="1"/>
          </p:cNvSpPr>
          <p:nvPr/>
        </p:nvSpPr>
        <p:spPr bwMode="auto">
          <a:xfrm>
            <a:off x="1187450" y="2754313"/>
            <a:ext cx="7200900" cy="2835275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Datos: cobertura, periodicidad y oportunidad.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Acceso del público.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000099"/>
                </a:solidFill>
              </a:rPr>
              <a:t>Integridad de los datos divulgados. </a:t>
            </a:r>
          </a:p>
          <a:p>
            <a:pPr>
              <a:lnSpc>
                <a:spcPct val="150000"/>
              </a:lnSpc>
              <a:spcBef>
                <a:spcPct val="100000"/>
              </a:spcBef>
              <a:buFontTx/>
              <a:buChar char="•"/>
            </a:pPr>
            <a:r>
              <a:rPr lang="es-ES_tradnl" b="1" dirty="0">
                <a:solidFill>
                  <a:srgbClr val="FF9900"/>
                </a:solidFill>
              </a:rPr>
              <a:t>Calidad de los datos.</a:t>
            </a:r>
            <a:endParaRPr lang="es-ES" b="1" dirty="0">
              <a:solidFill>
                <a:srgbClr val="FF9900"/>
              </a:solidFill>
            </a:endParaRPr>
          </a:p>
        </p:txBody>
      </p:sp>
      <p:sp>
        <p:nvSpPr>
          <p:cNvPr id="866308" name="Text Box 4"/>
          <p:cNvSpPr txBox="1">
            <a:spLocks noChangeArrowheads="1"/>
          </p:cNvSpPr>
          <p:nvPr/>
        </p:nvSpPr>
        <p:spPr bwMode="auto">
          <a:xfrm>
            <a:off x="755650" y="2014538"/>
            <a:ext cx="2401888" cy="45720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 b="1" dirty="0">
                <a:solidFill>
                  <a:srgbClr val="000099"/>
                </a:solidFill>
              </a:rPr>
              <a:t>4 dimensiones:</a:t>
            </a:r>
            <a:endParaRPr lang="es-ES" sz="2400" b="1" dirty="0">
              <a:solidFill>
                <a:srgbClr val="000099"/>
              </a:solidFill>
            </a:endParaRPr>
          </a:p>
        </p:txBody>
      </p:sp>
      <p:grpSp>
        <p:nvGrpSpPr>
          <p:cNvPr id="866309" name="Group 5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66310" name="Text Box 6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66311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66312" name="Group 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66313" name="Group 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66314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66315" name="Text Box 1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66316" name="Text Box 1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6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6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66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66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66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66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66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66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66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6306" grpId="0"/>
      <p:bldP spid="866307" grpId="0"/>
      <p:bldP spid="866308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394" name="Text Box 2"/>
          <p:cNvSpPr txBox="1">
            <a:spLocks noChangeArrowheads="1"/>
          </p:cNvSpPr>
          <p:nvPr/>
        </p:nvSpPr>
        <p:spPr bwMode="auto">
          <a:xfrm>
            <a:off x="684213" y="606425"/>
            <a:ext cx="7775575" cy="51911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dirty="0">
                <a:solidFill>
                  <a:srgbClr val="006666"/>
                </a:solidFill>
                <a:latin typeface="Microsoft Sans Serif" pitchFamily="34" charset="0"/>
              </a:rPr>
              <a:t>Calidad de los Datos Divulgados</a:t>
            </a:r>
            <a:endParaRPr lang="es-ES" sz="28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  <p:sp>
        <p:nvSpPr>
          <p:cNvPr id="827395" name="Text Box 3"/>
          <p:cNvSpPr txBox="1">
            <a:spLocks noChangeArrowheads="1"/>
          </p:cNvSpPr>
          <p:nvPr/>
        </p:nvSpPr>
        <p:spPr bwMode="auto">
          <a:xfrm>
            <a:off x="1187450" y="2768600"/>
            <a:ext cx="7272338" cy="1739900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95250" indent="-95250">
              <a:spcBef>
                <a:spcPct val="100000"/>
              </a:spcBef>
              <a:buFontTx/>
              <a:buChar char="•"/>
            </a:pPr>
            <a:r>
              <a:rPr lang="es-ES" sz="1800" b="1" dirty="0">
                <a:solidFill>
                  <a:srgbClr val="000099"/>
                </a:solidFill>
              </a:rPr>
              <a:t>Divulgación de los documentos sobre la metodología y las fuentes empleadas para la elaboración de las estadísticas.</a:t>
            </a:r>
          </a:p>
          <a:p>
            <a:pPr marL="95250" indent="-95250">
              <a:spcBef>
                <a:spcPct val="100000"/>
              </a:spcBef>
              <a:buFontTx/>
              <a:buChar char="•"/>
            </a:pPr>
            <a:r>
              <a:rPr lang="es-ES" sz="1800" b="1" dirty="0">
                <a:solidFill>
                  <a:srgbClr val="000099"/>
                </a:solidFill>
              </a:rPr>
              <a:t>Divulgación de desagregaciones por componentes, conciliación con datos relacionados y marcos estadísticos que permitan cotejar los datos y asegurar su validez.</a:t>
            </a:r>
          </a:p>
        </p:txBody>
      </p:sp>
      <p:sp>
        <p:nvSpPr>
          <p:cNvPr id="827396" name="Text Box 4"/>
          <p:cNvSpPr txBox="1">
            <a:spLocks noChangeArrowheads="1"/>
          </p:cNvSpPr>
          <p:nvPr/>
        </p:nvSpPr>
        <p:spPr bwMode="auto">
          <a:xfrm>
            <a:off x="755650" y="1617663"/>
            <a:ext cx="4752454" cy="430887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_tradnl" sz="2200" b="1" dirty="0">
                <a:solidFill>
                  <a:srgbClr val="000099"/>
                </a:solidFill>
              </a:rPr>
              <a:t>Dos elementos observables:</a:t>
            </a:r>
            <a:endParaRPr lang="es-ES" sz="2200" b="1" dirty="0">
              <a:solidFill>
                <a:srgbClr val="000099"/>
              </a:solidFill>
            </a:endParaRPr>
          </a:p>
        </p:txBody>
      </p:sp>
      <p:grpSp>
        <p:nvGrpSpPr>
          <p:cNvPr id="827397" name="Group 5"/>
          <p:cNvGrpSpPr>
            <a:grpSpLocks/>
          </p:cNvGrpSpPr>
          <p:nvPr/>
        </p:nvGrpSpPr>
        <p:grpSpPr bwMode="auto">
          <a:xfrm>
            <a:off x="76200" y="93663"/>
            <a:ext cx="8991600" cy="439737"/>
            <a:chOff x="48" y="59"/>
            <a:chExt cx="5664" cy="277"/>
          </a:xfrm>
        </p:grpSpPr>
        <p:sp>
          <p:nvSpPr>
            <p:cNvPr id="827398" name="Text Box 6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ES_tradnl" b="1" i="1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</a:p>
          </p:txBody>
        </p:sp>
        <p:pic>
          <p:nvPicPr>
            <p:cNvPr id="827399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27400" name="Group 8"/>
          <p:cNvGrpSpPr>
            <a:grpSpLocks/>
          </p:cNvGrpSpPr>
          <p:nvPr/>
        </p:nvGrpSpPr>
        <p:grpSpPr bwMode="auto">
          <a:xfrm>
            <a:off x="76200" y="6381750"/>
            <a:ext cx="9032875" cy="365125"/>
            <a:chOff x="48" y="4020"/>
            <a:chExt cx="5690" cy="230"/>
          </a:xfrm>
        </p:grpSpPr>
        <p:grpSp>
          <p:nvGrpSpPr>
            <p:cNvPr id="827401" name="Group 9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827402" name="Picture 10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27403" name="Text Box 11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827404" name="Text Box 12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2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2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7394" grpId="0"/>
      <p:bldP spid="827395" grpId="0"/>
      <p:bldP spid="827396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9"/>
          <p:cNvGrpSpPr>
            <a:grpSpLocks/>
          </p:cNvGrpSpPr>
          <p:nvPr/>
        </p:nvGrpSpPr>
        <p:grpSpPr bwMode="auto">
          <a:xfrm>
            <a:off x="76200" y="6448425"/>
            <a:ext cx="9032875" cy="365125"/>
            <a:chOff x="48" y="4020"/>
            <a:chExt cx="5690" cy="230"/>
          </a:xfrm>
        </p:grpSpPr>
        <p:grpSp>
          <p:nvGrpSpPr>
            <p:cNvPr id="7" name="Group 50"/>
            <p:cNvGrpSpPr>
              <a:grpSpLocks/>
            </p:cNvGrpSpPr>
            <p:nvPr/>
          </p:nvGrpSpPr>
          <p:grpSpPr bwMode="auto">
            <a:xfrm>
              <a:off x="48" y="4020"/>
              <a:ext cx="5664" cy="230"/>
              <a:chOff x="48" y="3984"/>
              <a:chExt cx="5664" cy="230"/>
            </a:xfrm>
          </p:grpSpPr>
          <p:pic>
            <p:nvPicPr>
              <p:cNvPr id="10284" name="Picture 5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8" y="3984"/>
                <a:ext cx="5640" cy="5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</p:pic>
          <p:sp>
            <p:nvSpPr>
              <p:cNvPr id="10285" name="Text Box 52"/>
              <p:cNvSpPr txBox="1">
                <a:spLocks noChangeArrowheads="1"/>
              </p:cNvSpPr>
              <p:nvPr/>
            </p:nvSpPr>
            <p:spPr bwMode="auto">
              <a:xfrm>
                <a:off x="768" y="4041"/>
                <a:ext cx="4944" cy="173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r"/>
                <a:endParaRPr lang="es-MX" sz="1200" i="1">
                  <a:solidFill>
                    <a:srgbClr val="000099"/>
                  </a:solidFill>
                  <a:latin typeface="Trebuchet MS" pitchFamily="34" charset="0"/>
                </a:endParaRPr>
              </a:p>
            </p:txBody>
          </p:sp>
        </p:grpSp>
        <p:sp>
          <p:nvSpPr>
            <p:cNvPr id="10283" name="Text Box 53"/>
            <p:cNvSpPr txBox="1">
              <a:spLocks noChangeArrowheads="1"/>
            </p:cNvSpPr>
            <p:nvPr/>
          </p:nvSpPr>
          <p:spPr bwMode="auto">
            <a:xfrm>
              <a:off x="2744" y="4055"/>
              <a:ext cx="299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lang="es-MX" sz="1400" b="1" i="1">
                  <a:solidFill>
                    <a:srgbClr val="000099"/>
                  </a:solidFill>
                  <a:latin typeface="Trebuchet MS" pitchFamily="34" charset="0"/>
                </a:rPr>
                <a:t>Indicadores Económicos de Coyuntura</a:t>
              </a:r>
            </a:p>
          </p:txBody>
        </p:sp>
      </p:grpSp>
      <p:grpSp>
        <p:nvGrpSpPr>
          <p:cNvPr id="60" name="Group 5"/>
          <p:cNvGrpSpPr>
            <a:grpSpLocks/>
          </p:cNvGrpSpPr>
          <p:nvPr/>
        </p:nvGrpSpPr>
        <p:grpSpPr bwMode="auto">
          <a:xfrm>
            <a:off x="152400" y="-23774"/>
            <a:ext cx="8991600" cy="439737"/>
            <a:chOff x="48" y="59"/>
            <a:chExt cx="5664" cy="277"/>
          </a:xfrm>
        </p:grpSpPr>
        <p:sp>
          <p:nvSpPr>
            <p:cNvPr id="61" name="Text Box 6"/>
            <p:cNvSpPr txBox="1">
              <a:spLocks noChangeArrowheads="1"/>
            </p:cNvSpPr>
            <p:nvPr/>
          </p:nvSpPr>
          <p:spPr bwMode="auto">
            <a:xfrm>
              <a:off x="768" y="59"/>
              <a:ext cx="4944" cy="250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r>
                <a:rPr lang="es-MX" b="1" i="1" dirty="0" smtClean="0">
                  <a:solidFill>
                    <a:srgbClr val="000099"/>
                  </a:solidFill>
                  <a:latin typeface="Trebuchet MS" pitchFamily="34" charset="0"/>
                </a:rPr>
                <a:t>Productos y Servicios de </a:t>
              </a:r>
              <a:r>
                <a:rPr lang="es-ES_tradnl" b="1" i="1" dirty="0" smtClean="0">
                  <a:solidFill>
                    <a:srgbClr val="000099"/>
                  </a:solidFill>
                  <a:latin typeface="Trebuchet MS" pitchFamily="34" charset="0"/>
                </a:rPr>
                <a:t>Difusión</a:t>
              </a:r>
              <a:endParaRPr lang="es-ES_tradnl" b="1" i="1" dirty="0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  <p:pic>
          <p:nvPicPr>
            <p:cNvPr id="62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277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10243" name="Line 34"/>
          <p:cNvSpPr>
            <a:spLocks noChangeShapeType="1"/>
          </p:cNvSpPr>
          <p:nvPr/>
        </p:nvSpPr>
        <p:spPr bwMode="auto">
          <a:xfrm>
            <a:off x="4486275" y="6481763"/>
            <a:ext cx="1741488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es-MX">
              <a:latin typeface="Arial" pitchFamily="34" charset="0"/>
              <a:cs typeface="Arial" pitchFamily="34" charset="0"/>
            </a:endParaRPr>
          </a:p>
        </p:txBody>
      </p:sp>
      <p:sp>
        <p:nvSpPr>
          <p:cNvPr id="10244" name="Line 35"/>
          <p:cNvSpPr>
            <a:spLocks noChangeShapeType="1"/>
          </p:cNvSpPr>
          <p:nvPr/>
        </p:nvSpPr>
        <p:spPr bwMode="auto">
          <a:xfrm>
            <a:off x="6227763" y="5295900"/>
            <a:ext cx="0" cy="1185863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es-MX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9" name="58 Grupo"/>
          <p:cNvGrpSpPr/>
          <p:nvPr/>
        </p:nvGrpSpPr>
        <p:grpSpPr>
          <a:xfrm>
            <a:off x="395536" y="476672"/>
            <a:ext cx="8318018" cy="5760616"/>
            <a:chOff x="395536" y="476672"/>
            <a:chExt cx="8318018" cy="5760616"/>
          </a:xfrm>
        </p:grpSpPr>
        <p:grpSp>
          <p:nvGrpSpPr>
            <p:cNvPr id="2" name="Group 2"/>
            <p:cNvGrpSpPr>
              <a:grpSpLocks/>
            </p:cNvGrpSpPr>
            <p:nvPr/>
          </p:nvGrpSpPr>
          <p:grpSpPr bwMode="auto">
            <a:xfrm>
              <a:off x="2941667" y="2133599"/>
              <a:ext cx="3684587" cy="2879725"/>
              <a:chOff x="1738" y="1344"/>
              <a:chExt cx="2321" cy="1814"/>
            </a:xfrm>
          </p:grpSpPr>
          <p:grpSp>
            <p:nvGrpSpPr>
              <p:cNvPr id="3" name="Group 3"/>
              <p:cNvGrpSpPr>
                <a:grpSpLocks/>
              </p:cNvGrpSpPr>
              <p:nvPr/>
            </p:nvGrpSpPr>
            <p:grpSpPr bwMode="auto">
              <a:xfrm>
                <a:off x="1738" y="1344"/>
                <a:ext cx="2321" cy="1814"/>
                <a:chOff x="1738" y="1344"/>
                <a:chExt cx="2321" cy="1814"/>
              </a:xfrm>
            </p:grpSpPr>
            <p:grpSp>
              <p:nvGrpSpPr>
                <p:cNvPr id="4" name="Group 4"/>
                <p:cNvGrpSpPr>
                  <a:grpSpLocks/>
                </p:cNvGrpSpPr>
                <p:nvPr/>
              </p:nvGrpSpPr>
              <p:grpSpPr bwMode="auto">
                <a:xfrm>
                  <a:off x="1738" y="1344"/>
                  <a:ext cx="2321" cy="1814"/>
                  <a:chOff x="1738" y="1344"/>
                  <a:chExt cx="2321" cy="1814"/>
                </a:xfrm>
              </p:grpSpPr>
              <p:sp>
                <p:nvSpPr>
                  <p:cNvPr id="10292" name="Line 5"/>
                  <p:cNvSpPr>
                    <a:spLocks noChangeShapeType="1"/>
                  </p:cNvSpPr>
                  <p:nvPr/>
                </p:nvSpPr>
                <p:spPr bwMode="auto">
                  <a:xfrm>
                    <a:off x="1738" y="2205"/>
                    <a:ext cx="552" cy="0"/>
                  </a:xfrm>
                  <a:prstGeom prst="line">
                    <a:avLst/>
                  </a:prstGeom>
                  <a:noFill/>
                  <a:ln w="76200">
                    <a:solidFill>
                      <a:schemeClr val="accent2"/>
                    </a:solidFill>
                    <a:round/>
                    <a:headEnd type="triangle" w="med" len="med"/>
                    <a:tailEnd/>
                  </a:ln>
                </p:spPr>
                <p:txBody>
                  <a:bodyPr/>
                  <a:lstStyle/>
                  <a:p>
                    <a:endParaRPr lang="es-MX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10293" name="Line 6"/>
                  <p:cNvSpPr>
                    <a:spLocks noChangeShapeType="1"/>
                  </p:cNvSpPr>
                  <p:nvPr/>
                </p:nvSpPr>
                <p:spPr bwMode="auto">
                  <a:xfrm>
                    <a:off x="2336" y="1389"/>
                    <a:ext cx="286" cy="261"/>
                  </a:xfrm>
                  <a:prstGeom prst="line">
                    <a:avLst/>
                  </a:prstGeom>
                  <a:noFill/>
                  <a:ln w="76200">
                    <a:solidFill>
                      <a:schemeClr val="accent2"/>
                    </a:solidFill>
                    <a:round/>
                    <a:headEnd type="triangle" w="med" len="med"/>
                    <a:tailEnd/>
                  </a:ln>
                </p:spPr>
                <p:txBody>
                  <a:bodyPr/>
                  <a:lstStyle/>
                  <a:p>
                    <a:endParaRPr lang="es-MX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10294" name="Line 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64" y="1344"/>
                    <a:ext cx="342" cy="288"/>
                  </a:xfrm>
                  <a:prstGeom prst="line">
                    <a:avLst/>
                  </a:prstGeom>
                  <a:noFill/>
                  <a:ln w="76200">
                    <a:solidFill>
                      <a:schemeClr val="accent2"/>
                    </a:solidFill>
                    <a:round/>
                    <a:headEnd type="triangle" w="med" len="med"/>
                    <a:tailEnd/>
                  </a:ln>
                </p:spPr>
                <p:txBody>
                  <a:bodyPr/>
                  <a:lstStyle/>
                  <a:p>
                    <a:endParaRPr lang="es-MX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10295" name="Line 8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288" y="2750"/>
                    <a:ext cx="272" cy="363"/>
                  </a:xfrm>
                  <a:prstGeom prst="line">
                    <a:avLst/>
                  </a:prstGeom>
                  <a:noFill/>
                  <a:ln w="76200">
                    <a:solidFill>
                      <a:schemeClr val="accent2"/>
                    </a:solidFill>
                    <a:round/>
                    <a:headEnd type="triangle" w="med" len="med"/>
                    <a:tailEnd/>
                  </a:ln>
                </p:spPr>
                <p:txBody>
                  <a:bodyPr/>
                  <a:lstStyle/>
                  <a:p>
                    <a:endParaRPr lang="es-MX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10296" name="Line 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336" y="2750"/>
                    <a:ext cx="272" cy="408"/>
                  </a:xfrm>
                  <a:prstGeom prst="line">
                    <a:avLst/>
                  </a:prstGeom>
                  <a:noFill/>
                  <a:ln w="76200">
                    <a:solidFill>
                      <a:schemeClr val="accent2"/>
                    </a:solidFill>
                    <a:round/>
                    <a:headEnd type="triangle" w="med" len="med"/>
                    <a:tailEnd/>
                  </a:ln>
                </p:spPr>
                <p:txBody>
                  <a:bodyPr/>
                  <a:lstStyle/>
                  <a:p>
                    <a:endParaRPr lang="es-MX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10297" name="Line 10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606" y="2205"/>
                    <a:ext cx="453" cy="0"/>
                  </a:xfrm>
                  <a:prstGeom prst="line">
                    <a:avLst/>
                  </a:prstGeom>
                  <a:noFill/>
                  <a:ln w="76200">
                    <a:solidFill>
                      <a:schemeClr val="accent2"/>
                    </a:solidFill>
                    <a:round/>
                    <a:headEnd type="triangle" w="med" len="med"/>
                    <a:tailEnd/>
                  </a:ln>
                </p:spPr>
                <p:txBody>
                  <a:bodyPr/>
                  <a:lstStyle/>
                  <a:p>
                    <a:endParaRPr lang="es-MX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715787" name="AutoShape 11"/>
                <p:cNvSpPr>
                  <a:spLocks noChangeArrowheads="1"/>
                </p:cNvSpPr>
                <p:nvPr/>
              </p:nvSpPr>
              <p:spPr bwMode="auto">
                <a:xfrm>
                  <a:off x="2251" y="1616"/>
                  <a:ext cx="1376" cy="1176"/>
                </a:xfrm>
                <a:prstGeom prst="hexagon">
                  <a:avLst>
                    <a:gd name="adj" fmla="val 29252"/>
                    <a:gd name="vf" fmla="val 115470"/>
                  </a:avLst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accent1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12700" algn="ctr">
                  <a:solidFill>
                    <a:schemeClr val="accent2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0289" name="AutoShape 12"/>
              <p:cNvSpPr>
                <a:spLocks noChangeArrowheads="1"/>
              </p:cNvSpPr>
              <p:nvPr/>
            </p:nvSpPr>
            <p:spPr bwMode="auto">
              <a:xfrm>
                <a:off x="2252" y="1440"/>
                <a:ext cx="1333" cy="1506"/>
              </a:xfrm>
              <a:prstGeom prst="hexagon">
                <a:avLst>
                  <a:gd name="adj" fmla="val 21950"/>
                  <a:gd name="vf" fmla="val 115470"/>
                </a:avLst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25000"/>
                  </a:lnSpc>
                  <a:spcBef>
                    <a:spcPts val="0"/>
                  </a:spcBef>
                </a:pPr>
                <a:r>
                  <a:rPr lang="es-MX" sz="1600" b="1" dirty="0">
                    <a:latin typeface="Arial" pitchFamily="34" charset="0"/>
                    <a:cs typeface="Arial" pitchFamily="34" charset="0"/>
                  </a:rPr>
                  <a:t>Sistema de </a:t>
                </a:r>
              </a:p>
              <a:p>
                <a:pPr algn="ctr">
                  <a:lnSpc>
                    <a:spcPct val="125000"/>
                  </a:lnSpc>
                  <a:spcBef>
                    <a:spcPts val="0"/>
                  </a:spcBef>
                </a:pPr>
                <a:r>
                  <a:rPr lang="es-MX" sz="1600" b="1" dirty="0">
                    <a:latin typeface="Arial" pitchFamily="34" charset="0"/>
                    <a:cs typeface="Arial" pitchFamily="34" charset="0"/>
                  </a:rPr>
                  <a:t>Información </a:t>
                </a:r>
              </a:p>
              <a:p>
                <a:pPr algn="ctr">
                  <a:lnSpc>
                    <a:spcPct val="125000"/>
                  </a:lnSpc>
                  <a:spcBef>
                    <a:spcPts val="0"/>
                  </a:spcBef>
                </a:pPr>
                <a:r>
                  <a:rPr lang="es-MX" sz="1600" b="1" dirty="0">
                    <a:latin typeface="Arial" pitchFamily="34" charset="0"/>
                    <a:cs typeface="Arial" pitchFamily="34" charset="0"/>
                  </a:rPr>
                  <a:t>Económica </a:t>
                </a:r>
              </a:p>
              <a:p>
                <a:pPr algn="ctr">
                  <a:lnSpc>
                    <a:spcPct val="125000"/>
                  </a:lnSpc>
                  <a:spcBef>
                    <a:spcPts val="0"/>
                  </a:spcBef>
                </a:pPr>
                <a:r>
                  <a:rPr lang="es-MX" sz="1600" b="1" dirty="0">
                    <a:latin typeface="Arial" pitchFamily="34" charset="0"/>
                    <a:cs typeface="Arial" pitchFamily="34" charset="0"/>
                  </a:rPr>
                  <a:t>Oportuna </a:t>
                </a:r>
              </a:p>
              <a:p>
                <a:pPr algn="ctr">
                  <a:lnSpc>
                    <a:spcPct val="125000"/>
                  </a:lnSpc>
                  <a:spcBef>
                    <a:spcPts val="0"/>
                  </a:spcBef>
                </a:pPr>
                <a:r>
                  <a:rPr lang="es-MX" sz="1600" b="1" dirty="0">
                    <a:latin typeface="Arial" pitchFamily="34" charset="0"/>
                    <a:cs typeface="Arial" pitchFamily="34" charset="0"/>
                  </a:rPr>
                  <a:t>(SIEO)</a:t>
                </a:r>
              </a:p>
            </p:txBody>
          </p:sp>
        </p:grpSp>
        <p:grpSp>
          <p:nvGrpSpPr>
            <p:cNvPr id="12" name="Group 14"/>
            <p:cNvGrpSpPr>
              <a:grpSpLocks/>
            </p:cNvGrpSpPr>
            <p:nvPr/>
          </p:nvGrpSpPr>
          <p:grpSpPr bwMode="auto">
            <a:xfrm>
              <a:off x="5891253" y="908087"/>
              <a:ext cx="2031992" cy="1508115"/>
              <a:chOff x="1020" y="3249"/>
              <a:chExt cx="1097" cy="950"/>
            </a:xfrm>
          </p:grpSpPr>
          <p:pic>
            <p:nvPicPr>
              <p:cNvPr id="10276" name="Picture 15" descr="logo SIEC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02" y="3249"/>
                <a:ext cx="678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277" name="Rectangle 16">
                <a:hlinkClick r:id="rId6"/>
              </p:cNvPr>
              <p:cNvSpPr>
                <a:spLocks noChangeArrowheads="1"/>
              </p:cNvSpPr>
              <p:nvPr/>
            </p:nvSpPr>
            <p:spPr bwMode="auto">
              <a:xfrm>
                <a:off x="1020" y="3519"/>
                <a:ext cx="1097" cy="6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es-MX" sz="1200" b="1" u="sng" dirty="0">
                    <a:latin typeface="Arial" pitchFamily="34" charset="0"/>
                    <a:ea typeface="Times New Roman" pitchFamily="18" charset="0"/>
                    <a:cs typeface="Arial" pitchFamily="34" charset="0"/>
                    <a:hlinkClick r:id="rId7"/>
                  </a:rPr>
                  <a:t>Cuadros para el Servicio de Información Estadística de Coyuntura</a:t>
                </a:r>
                <a:endParaRPr lang="es-MX" sz="1200" b="1" u="sng" dirty="0">
                  <a:latin typeface="Arial" pitchFamily="34" charset="0"/>
                  <a:ea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0278" name="Line 17"/>
              <p:cNvSpPr>
                <a:spLocks noChangeShapeType="1"/>
              </p:cNvSpPr>
              <p:nvPr/>
            </p:nvSpPr>
            <p:spPr bwMode="auto">
              <a:xfrm>
                <a:off x="1020" y="3519"/>
                <a:ext cx="1097" cy="0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MX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279" name="Line 18"/>
              <p:cNvSpPr>
                <a:spLocks noChangeShapeType="1"/>
              </p:cNvSpPr>
              <p:nvPr/>
            </p:nvSpPr>
            <p:spPr bwMode="auto">
              <a:xfrm>
                <a:off x="1020" y="4199"/>
                <a:ext cx="1097" cy="0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MX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280" name="Line 19"/>
              <p:cNvSpPr>
                <a:spLocks noChangeShapeType="1"/>
              </p:cNvSpPr>
              <p:nvPr/>
            </p:nvSpPr>
            <p:spPr bwMode="auto">
              <a:xfrm>
                <a:off x="1020" y="3519"/>
                <a:ext cx="0" cy="680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MX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281" name="Line 20"/>
              <p:cNvSpPr>
                <a:spLocks noChangeShapeType="1"/>
              </p:cNvSpPr>
              <p:nvPr/>
            </p:nvSpPr>
            <p:spPr bwMode="auto">
              <a:xfrm>
                <a:off x="2117" y="3519"/>
                <a:ext cx="0" cy="680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MX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68" name="Rectangle 22"/>
            <p:cNvSpPr>
              <a:spLocks noChangeArrowheads="1"/>
            </p:cNvSpPr>
            <p:nvPr/>
          </p:nvSpPr>
          <p:spPr bwMode="auto">
            <a:xfrm>
              <a:off x="6685467" y="3598883"/>
              <a:ext cx="185044" cy="400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MX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69" name="Rectangle 23"/>
            <p:cNvSpPr>
              <a:spLocks noChangeArrowheads="1"/>
            </p:cNvSpPr>
            <p:nvPr/>
          </p:nvSpPr>
          <p:spPr bwMode="auto">
            <a:xfrm>
              <a:off x="6685467" y="3598883"/>
              <a:ext cx="185044" cy="400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MX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0270" name="Picture 24" descr="bie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373832" y="2787676"/>
              <a:ext cx="621749" cy="2095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71" name="Rectangle 25">
              <a:hlinkClick r:id="rId8"/>
            </p:cNvPr>
            <p:cNvSpPr>
              <a:spLocks noChangeArrowheads="1"/>
            </p:cNvSpPr>
            <p:nvPr/>
          </p:nvSpPr>
          <p:spPr bwMode="auto">
            <a:xfrm>
              <a:off x="6660232" y="2708920"/>
              <a:ext cx="2029938" cy="12144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s-MX" sz="1200" b="1" u="sng" dirty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algn="ctr"/>
              <a:endParaRPr lang="es-MX" sz="1200" b="1" u="sng" dirty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algn="ctr"/>
              <a:endParaRPr lang="es-MX" sz="1200" b="1" u="sng" dirty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algn="ctr"/>
              <a:endParaRPr lang="es-MX" sz="1200" b="1" u="sng" dirty="0">
                <a:solidFill>
                  <a:srgbClr val="003300"/>
                </a:solidFill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algn="ctr"/>
              <a:r>
                <a:rPr lang="es-MX" sz="1200" b="1" u="sng" dirty="0">
                  <a:solidFill>
                    <a:srgbClr val="0033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  <a:hlinkClick r:id="rId10"/>
                </a:rPr>
                <a:t>Sistema de Consulta: Banco de Información Económica</a:t>
              </a:r>
              <a:endParaRPr lang="es-MX" sz="1200" u="sng" dirty="0">
                <a:solidFill>
                  <a:srgbClr val="003300"/>
                </a:solidFill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</p:txBody>
        </p:sp>
        <p:sp>
          <p:nvSpPr>
            <p:cNvPr id="10272" name="Line 26"/>
            <p:cNvSpPr>
              <a:spLocks noChangeShapeType="1"/>
            </p:cNvSpPr>
            <p:nvPr/>
          </p:nvSpPr>
          <p:spPr bwMode="auto">
            <a:xfrm>
              <a:off x="6683616" y="3654446"/>
              <a:ext cx="2029938" cy="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MX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73" name="Line 27"/>
            <p:cNvSpPr>
              <a:spLocks noChangeShapeType="1"/>
            </p:cNvSpPr>
            <p:nvPr/>
          </p:nvSpPr>
          <p:spPr bwMode="auto">
            <a:xfrm>
              <a:off x="6683616" y="2781326"/>
              <a:ext cx="0" cy="87312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MX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74" name="Line 28"/>
            <p:cNvSpPr>
              <a:spLocks noChangeShapeType="1"/>
            </p:cNvSpPr>
            <p:nvPr/>
          </p:nvSpPr>
          <p:spPr bwMode="auto">
            <a:xfrm>
              <a:off x="8713554" y="2781326"/>
              <a:ext cx="0" cy="87312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MX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75" name="Line 29"/>
            <p:cNvSpPr>
              <a:spLocks noChangeShapeType="1"/>
            </p:cNvSpPr>
            <p:nvPr/>
          </p:nvSpPr>
          <p:spPr bwMode="auto">
            <a:xfrm>
              <a:off x="7344225" y="3030562"/>
              <a:ext cx="67171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MX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4" name="Group 30"/>
            <p:cNvGrpSpPr>
              <a:grpSpLocks/>
            </p:cNvGrpSpPr>
            <p:nvPr/>
          </p:nvGrpSpPr>
          <p:grpSpPr bwMode="auto">
            <a:xfrm>
              <a:off x="5618204" y="4768860"/>
              <a:ext cx="1728780" cy="1468428"/>
              <a:chOff x="3515" y="3237"/>
              <a:chExt cx="1089" cy="925"/>
            </a:xfrm>
          </p:grpSpPr>
          <p:pic>
            <p:nvPicPr>
              <p:cNvPr id="10266" name="Picture 31" descr="InfEST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3781" y="3682"/>
                <a:ext cx="600" cy="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267" name="Rectangle 32"/>
              <p:cNvSpPr>
                <a:spLocks noChangeArrowheads="1"/>
              </p:cNvSpPr>
              <p:nvPr/>
            </p:nvSpPr>
            <p:spPr bwMode="auto">
              <a:xfrm>
                <a:off x="3515" y="3237"/>
                <a:ext cx="1089" cy="4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es-MX" sz="1800" b="1" dirty="0"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Estadísticas Económicas en Internet</a:t>
                </a:r>
                <a:endParaRPr lang="es-ES" sz="1800" dirty="0">
                  <a:latin typeface="Arial" pitchFamily="34" charset="0"/>
                  <a:ea typeface="Times New Roman" pitchFamily="18" charset="0"/>
                  <a:cs typeface="Arial" pitchFamily="34" charset="0"/>
                </a:endParaRPr>
              </a:p>
            </p:txBody>
          </p:sp>
        </p:grpSp>
        <p:sp>
          <p:nvSpPr>
            <p:cNvPr id="10258" name="Line 33"/>
            <p:cNvSpPr>
              <a:spLocks noChangeShapeType="1"/>
            </p:cNvSpPr>
            <p:nvPr/>
          </p:nvSpPr>
          <p:spPr bwMode="auto">
            <a:xfrm>
              <a:off x="5029243" y="5295907"/>
              <a:ext cx="1741480" cy="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MX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59" name="Rectangle 36"/>
            <p:cNvSpPr>
              <a:spLocks noChangeArrowheads="1"/>
            </p:cNvSpPr>
            <p:nvPr/>
          </p:nvSpPr>
          <p:spPr bwMode="auto">
            <a:xfrm>
              <a:off x="4827632" y="5805491"/>
              <a:ext cx="1368420" cy="20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s-MX" sz="1200" b="1" u="sng" dirty="0">
                  <a:latin typeface="Arial" pitchFamily="34" charset="0"/>
                  <a:ea typeface="Times New Roman" pitchFamily="18" charset="0"/>
                  <a:cs typeface="Arial" pitchFamily="34" charset="0"/>
                  <a:hlinkClick r:id="rId12"/>
                </a:rPr>
                <a:t>Nacional</a:t>
              </a:r>
              <a:r>
                <a:rPr lang="es-MX" sz="1200" b="1" u="sng" dirty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lang="es-ES" sz="1200" u="sng" dirty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</p:txBody>
        </p:sp>
        <p:sp>
          <p:nvSpPr>
            <p:cNvPr id="10260" name="Rectangle 37"/>
            <p:cNvSpPr>
              <a:spLocks noChangeArrowheads="1"/>
            </p:cNvSpPr>
            <p:nvPr/>
          </p:nvSpPr>
          <p:spPr bwMode="auto">
            <a:xfrm>
              <a:off x="6699287" y="5734053"/>
              <a:ext cx="1439856" cy="215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s-MX" sz="1200" b="1" u="sng" dirty="0">
                  <a:latin typeface="Arial" pitchFamily="34" charset="0"/>
                  <a:ea typeface="Times New Roman" pitchFamily="18" charset="0"/>
                  <a:cs typeface="Arial" pitchFamily="34" charset="0"/>
                  <a:hlinkClick r:id="rId13"/>
                </a:rPr>
                <a:t>Entidad</a:t>
              </a:r>
            </a:p>
            <a:p>
              <a:pPr algn="ctr"/>
              <a:r>
                <a:rPr lang="es-MX" sz="1200" b="1" u="sng" dirty="0">
                  <a:latin typeface="Arial" pitchFamily="34" charset="0"/>
                  <a:ea typeface="Times New Roman" pitchFamily="18" charset="0"/>
                  <a:cs typeface="Arial" pitchFamily="34" charset="0"/>
                  <a:hlinkClick r:id="rId13"/>
                </a:rPr>
                <a:t>Federativa</a:t>
              </a:r>
              <a:endParaRPr lang="es-MX" sz="1200" u="sng" dirty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</p:txBody>
        </p:sp>
        <p:pic>
          <p:nvPicPr>
            <p:cNvPr id="10261" name="Picture 38" descr="INEGI móvil">
              <a:hlinkClick r:id="rId14"/>
            </p:cNvPr>
            <p:cNvPicPr>
              <a:picLocks noChangeAspect="1" noChangeArrowheads="1"/>
            </p:cNvPicPr>
            <p:nvPr/>
          </p:nvPicPr>
          <p:blipFill>
            <a:blip r:embed="rId15" r:link="rId16" cstate="print"/>
            <a:srcRect/>
            <a:stretch>
              <a:fillRect/>
            </a:stretch>
          </p:blipFill>
          <p:spPr bwMode="auto">
            <a:xfrm>
              <a:off x="1801869" y="2924198"/>
              <a:ext cx="962021" cy="1190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5" name="Group 39"/>
            <p:cNvGrpSpPr>
              <a:grpSpLocks/>
            </p:cNvGrpSpPr>
            <p:nvPr/>
          </p:nvGrpSpPr>
          <p:grpSpPr bwMode="auto">
            <a:xfrm>
              <a:off x="2594028" y="4552962"/>
              <a:ext cx="1504944" cy="1296979"/>
              <a:chOff x="2517" y="164"/>
              <a:chExt cx="948" cy="817"/>
            </a:xfrm>
          </p:grpSpPr>
          <p:pic>
            <p:nvPicPr>
              <p:cNvPr id="10264" name="Picture 40" descr="InfoINEGI2">
                <a:hlinkClick r:id="" action="ppaction://noaction"/>
              </p:cNvPr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/>
              <a:stretch>
                <a:fillRect/>
              </a:stretch>
            </p:blipFill>
            <p:spPr bwMode="auto">
              <a:xfrm>
                <a:off x="2517" y="549"/>
                <a:ext cx="948" cy="4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265" name="Text Box 41"/>
              <p:cNvSpPr txBox="1">
                <a:spLocks noChangeArrowheads="1"/>
              </p:cNvSpPr>
              <p:nvPr/>
            </p:nvSpPr>
            <p:spPr bwMode="auto">
              <a:xfrm>
                <a:off x="2930" y="164"/>
                <a:ext cx="116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endParaRPr lang="es-MX" b="1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0200" name="Rectangle 44">
              <a:hlinkClick r:id="rId18"/>
            </p:cNvPr>
            <p:cNvSpPr>
              <a:spLocks noChangeArrowheads="1"/>
            </p:cNvSpPr>
            <p:nvPr/>
          </p:nvSpPr>
          <p:spPr bwMode="auto">
            <a:xfrm>
              <a:off x="3347864" y="1628800"/>
              <a:ext cx="1582738" cy="36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es-MX" sz="1200" b="1" u="sng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  <a:hlinkClick r:id="rId19"/>
                </a:rPr>
                <a:t>Comunicados de Prensa</a:t>
              </a:r>
              <a:endParaRPr lang="es-ES" sz="1200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</p:txBody>
        </p:sp>
        <p:pic>
          <p:nvPicPr>
            <p:cNvPr id="10254" name="Picture 54">
              <a:hlinkClick r:id="rId20"/>
            </p:cNvPr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3491880" y="1196752"/>
              <a:ext cx="1543044" cy="190499"/>
            </a:xfrm>
            <a:prstGeom prst="rect">
              <a:avLst/>
            </a:prstGeom>
            <a:noFill/>
            <a:ln w="12700" cap="rnd" algn="ctr">
              <a:noFill/>
              <a:miter lim="800000"/>
              <a:headEnd/>
              <a:tailEnd/>
            </a:ln>
          </p:spPr>
        </p:pic>
        <p:sp>
          <p:nvSpPr>
            <p:cNvPr id="57" name="56 CuadroTexto">
              <a:hlinkClick r:id="rId22"/>
            </p:cNvPr>
            <p:cNvSpPr txBox="1"/>
            <p:nvPr/>
          </p:nvSpPr>
          <p:spPr bwMode="auto">
            <a:xfrm>
              <a:off x="542954" y="5357813"/>
              <a:ext cx="1643063" cy="24606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1000" b="1" dirty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Estadísticas Sectoriales</a:t>
              </a:r>
              <a:endParaRPr lang="es-MX" sz="1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8" name="57 CuadroTexto">
              <a:hlinkClick r:id="rId23"/>
            </p:cNvPr>
            <p:cNvSpPr txBox="1"/>
            <p:nvPr/>
          </p:nvSpPr>
          <p:spPr bwMode="auto">
            <a:xfrm>
              <a:off x="542954" y="5786438"/>
              <a:ext cx="1643063" cy="24606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1000" b="1" dirty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Calendario Sectorial</a:t>
              </a:r>
              <a:endParaRPr lang="es-MX" sz="10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453058" name="Picture 2">
              <a:hlinkClick r:id="rId24"/>
            </p:cNvPr>
            <p:cNvPicPr>
              <a:picLocks noChangeAspect="1" noChangeArrowheads="1"/>
            </p:cNvPicPr>
            <p:nvPr/>
          </p:nvPicPr>
          <p:blipFill>
            <a:blip r:embed="rId25" cstate="print"/>
            <a:srcRect l="16698" t="33134" r="39717" b="9802"/>
            <a:stretch>
              <a:fillRect/>
            </a:stretch>
          </p:blipFill>
          <p:spPr bwMode="auto">
            <a:xfrm>
              <a:off x="395536" y="476672"/>
              <a:ext cx="2520280" cy="20927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683568" y="0"/>
            <a:ext cx="7848872" cy="6858000"/>
            <a:chOff x="1259632" y="0"/>
            <a:chExt cx="7128792" cy="6858000"/>
          </a:xfrm>
        </p:grpSpPr>
        <p:pic>
          <p:nvPicPr>
            <p:cNvPr id="138957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59632" y="188640"/>
              <a:ext cx="7128792" cy="666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89572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59632" y="0"/>
              <a:ext cx="7128000" cy="165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09295" name="Oval 15"/>
          <p:cNvSpPr>
            <a:spLocks noChangeArrowheads="1"/>
          </p:cNvSpPr>
          <p:nvPr/>
        </p:nvSpPr>
        <p:spPr bwMode="auto">
          <a:xfrm>
            <a:off x="1979712" y="4221088"/>
            <a:ext cx="5376660" cy="2450552"/>
          </a:xfrm>
          <a:prstGeom prst="ellipse">
            <a:avLst/>
          </a:prstGeom>
          <a:noFill/>
          <a:ln w="28575" cap="rnd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609296" name="Oval 16"/>
          <p:cNvSpPr>
            <a:spLocks noChangeArrowheads="1"/>
          </p:cNvSpPr>
          <p:nvPr/>
        </p:nvSpPr>
        <p:spPr bwMode="auto">
          <a:xfrm>
            <a:off x="395536" y="4221088"/>
            <a:ext cx="2051719" cy="360040"/>
          </a:xfrm>
          <a:prstGeom prst="ellipse">
            <a:avLst/>
          </a:prstGeom>
          <a:noFill/>
          <a:ln w="28575" cap="rnd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609297" name="Oval 17"/>
          <p:cNvSpPr>
            <a:spLocks noChangeArrowheads="1"/>
          </p:cNvSpPr>
          <p:nvPr/>
        </p:nvSpPr>
        <p:spPr bwMode="auto">
          <a:xfrm>
            <a:off x="467544" y="4437112"/>
            <a:ext cx="1800225" cy="288032"/>
          </a:xfrm>
          <a:prstGeom prst="ellipse">
            <a:avLst/>
          </a:prstGeom>
          <a:noFill/>
          <a:ln w="28575" cap="rnd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609303" name="Oval 23"/>
          <p:cNvSpPr>
            <a:spLocks noChangeArrowheads="1"/>
          </p:cNvSpPr>
          <p:nvPr/>
        </p:nvSpPr>
        <p:spPr bwMode="auto">
          <a:xfrm>
            <a:off x="467544" y="2492896"/>
            <a:ext cx="2123728" cy="360040"/>
          </a:xfrm>
          <a:prstGeom prst="ellipse">
            <a:avLst/>
          </a:prstGeom>
          <a:noFill/>
          <a:ln w="28575" cap="rnd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10" name="Oval 23"/>
          <p:cNvSpPr>
            <a:spLocks noChangeArrowheads="1"/>
          </p:cNvSpPr>
          <p:nvPr/>
        </p:nvSpPr>
        <p:spPr bwMode="auto">
          <a:xfrm>
            <a:off x="6588224" y="2492896"/>
            <a:ext cx="2088232" cy="1000132"/>
          </a:xfrm>
          <a:prstGeom prst="ellipse">
            <a:avLst/>
          </a:prstGeom>
          <a:noFill/>
          <a:ln w="28575" cap="rnd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09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09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09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609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9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0 Grupo"/>
          <p:cNvGrpSpPr/>
          <p:nvPr/>
        </p:nvGrpSpPr>
        <p:grpSpPr>
          <a:xfrm>
            <a:off x="72454" y="116632"/>
            <a:ext cx="9036050" cy="6561981"/>
            <a:chOff x="0" y="116632"/>
            <a:chExt cx="9036050" cy="6561981"/>
          </a:xfrm>
        </p:grpSpPr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16632"/>
              <a:ext cx="5807474" cy="4464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12 Grupo"/>
            <p:cNvGrpSpPr/>
            <p:nvPr/>
          </p:nvGrpSpPr>
          <p:grpSpPr>
            <a:xfrm>
              <a:off x="2857500" y="500042"/>
              <a:ext cx="6178550" cy="6178571"/>
              <a:chOff x="2857500" y="500042"/>
              <a:chExt cx="6178550" cy="6178571"/>
            </a:xfrm>
          </p:grpSpPr>
          <p:sp>
            <p:nvSpPr>
              <p:cNvPr id="696329" name="Text Box 9"/>
              <p:cNvSpPr txBox="1">
                <a:spLocks noChangeArrowheads="1"/>
              </p:cNvSpPr>
              <p:nvPr/>
            </p:nvSpPr>
            <p:spPr bwMode="auto">
              <a:xfrm>
                <a:off x="5786446" y="500042"/>
                <a:ext cx="3167063" cy="822325"/>
              </a:xfrm>
              <a:prstGeom prst="rect">
                <a:avLst/>
              </a:prstGeom>
              <a:noFill/>
              <a:ln w="12700" cap="rnd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s-MX" sz="2400" dirty="0">
                    <a:solidFill>
                      <a:srgbClr val="006666"/>
                    </a:solidFill>
                    <a:latin typeface="Microsoft Sans Serif" pitchFamily="34" charset="0"/>
                  </a:rPr>
                  <a:t>COMUNICADO DE PRENSA</a:t>
                </a:r>
                <a:endParaRPr lang="es-ES" sz="2400" dirty="0">
                  <a:solidFill>
                    <a:srgbClr val="006666"/>
                  </a:solidFill>
                  <a:latin typeface="Microsoft Sans Serif" pitchFamily="34" charset="0"/>
                </a:endParaRPr>
              </a:p>
            </p:txBody>
          </p:sp>
          <p:sp>
            <p:nvSpPr>
              <p:cNvPr id="696330" name="Text Box 10"/>
              <p:cNvSpPr txBox="1">
                <a:spLocks noChangeArrowheads="1"/>
              </p:cNvSpPr>
              <p:nvPr/>
            </p:nvSpPr>
            <p:spPr bwMode="auto">
              <a:xfrm>
                <a:off x="6588125" y="1819275"/>
                <a:ext cx="2447925" cy="457200"/>
              </a:xfrm>
              <a:prstGeom prst="rect">
                <a:avLst/>
              </a:prstGeom>
              <a:noFill/>
              <a:ln w="12700" cap="rnd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s-MX" sz="2400" dirty="0">
                    <a:solidFill>
                      <a:srgbClr val="006666"/>
                    </a:solidFill>
                    <a:latin typeface="Microsoft Sans Serif" pitchFamily="34" charset="0"/>
                  </a:rPr>
                  <a:t>CUADRO SIEC</a:t>
                </a:r>
                <a:endParaRPr lang="es-ES" sz="2400" dirty="0">
                  <a:solidFill>
                    <a:srgbClr val="006666"/>
                  </a:solidFill>
                  <a:latin typeface="Microsoft Sans Serif" pitchFamily="34" charset="0"/>
                </a:endParaRPr>
              </a:p>
            </p:txBody>
          </p:sp>
          <p:pic>
            <p:nvPicPr>
              <p:cNvPr id="9222" name="Picture 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857500" y="2500313"/>
                <a:ext cx="6034088" cy="4178300"/>
              </a:xfrm>
              <a:prstGeom prst="rect">
                <a:avLst/>
              </a:prstGeom>
              <a:noFill/>
              <a:ln w="12700" cap="rnd" algn="ctr">
                <a:noFill/>
                <a:miter lim="800000"/>
                <a:headEnd/>
                <a:tailEnd/>
              </a:ln>
            </p:spPr>
          </p:pic>
        </p:grp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4031" t="20054" r="4911" b="11443"/>
            <a:stretch>
              <a:fillRect/>
            </a:stretch>
          </p:blipFill>
          <p:spPr bwMode="auto">
            <a:xfrm>
              <a:off x="3055639" y="3193925"/>
              <a:ext cx="5707361" cy="32735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6820" name="Group 4"/>
          <p:cNvGrpSpPr>
            <a:grpSpLocks/>
          </p:cNvGrpSpPr>
          <p:nvPr/>
        </p:nvGrpSpPr>
        <p:grpSpPr bwMode="auto">
          <a:xfrm>
            <a:off x="76200" y="6381750"/>
            <a:ext cx="8991600" cy="365125"/>
            <a:chOff x="48" y="3984"/>
            <a:chExt cx="5664" cy="230"/>
          </a:xfrm>
        </p:grpSpPr>
        <p:pic>
          <p:nvPicPr>
            <p:cNvPr id="546821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" y="3984"/>
              <a:ext cx="5640" cy="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sp>
          <p:nvSpPr>
            <p:cNvPr id="546822" name="Text Box 6"/>
            <p:cNvSpPr txBox="1">
              <a:spLocks noChangeArrowheads="1"/>
            </p:cNvSpPr>
            <p:nvPr/>
          </p:nvSpPr>
          <p:spPr bwMode="auto">
            <a:xfrm>
              <a:off x="768" y="4041"/>
              <a:ext cx="4944" cy="173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/>
              <a:endParaRPr lang="es-MX" sz="1200" i="1">
                <a:solidFill>
                  <a:srgbClr val="000099"/>
                </a:solidFill>
                <a:latin typeface="Trebuchet MS" pitchFamily="34" charset="0"/>
              </a:endParaRPr>
            </a:p>
          </p:txBody>
        </p:sp>
      </p:grpSp>
      <p:sp>
        <p:nvSpPr>
          <p:cNvPr id="6" name="5 Rectángulo"/>
          <p:cNvSpPr/>
          <p:nvPr/>
        </p:nvSpPr>
        <p:spPr>
          <a:xfrm>
            <a:off x="2714612" y="2428868"/>
            <a:ext cx="35004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7200" dirty="0" smtClean="0">
                <a:solidFill>
                  <a:srgbClr val="006666"/>
                </a:solidFill>
                <a:latin typeface="Microsoft Sans Serif" pitchFamily="34" charset="0"/>
              </a:rPr>
              <a:t>Gracias</a:t>
            </a:r>
            <a:endParaRPr lang="es-MX" sz="7200" dirty="0">
              <a:solidFill>
                <a:srgbClr val="006666"/>
              </a:solidFill>
              <a:latin typeface="Microsoft Sans Serif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object type=&quot;2&quot; unique_id=&quot;10873&quot;&gt;&lt;object type=&quot;3&quot; unique_id=&quot;10874&quot;&gt;&lt;property id=&quot;20148&quot; value=&quot;5&quot;/&gt;&lt;property id=&quot;20300&quot; value=&quot;Diapositiva 1&quot;/&gt;&lt;property id=&quot;20307&quot; value=&quot;525&quot;/&gt;&lt;/object&gt;&lt;object type=&quot;3&quot; unique_id=&quot;10875&quot;&gt;&lt;property id=&quot;20148&quot; value=&quot;5&quot;/&gt;&lt;property id=&quot;20300&quot; value=&quot;Diapositiva 2&quot;/&gt;&lt;property id=&quot;20307&quot; value=&quot;256&quot;/&gt;&lt;/object&gt;&lt;object type=&quot;3&quot; unique_id=&quot;10876&quot;&gt;&lt;property id=&quot;20148&quot; value=&quot;5&quot;/&gt;&lt;property id=&quot;20300&quot; value=&quot;Diapositiva 3 - &amp;quot;Indicadores Económicos de Coyuntura&amp;quot;&quot;/&gt;&lt;property id=&quot;20307&quot; value=&quot;403&quot;/&gt;&lt;/object&gt;&lt;object type=&quot;3&quot; unique_id=&quot;10877&quot;&gt;&lt;property id=&quot;20148&quot; value=&quot;5&quot;/&gt;&lt;property id=&quot;20300&quot; value=&quot;Diapositiva 4 - &amp;quot;Estadística Básica&amp;quot;&quot;/&gt;&lt;property id=&quot;20307&quot; value=&quot;530&quot;/&gt;&lt;/object&gt;&lt;object type=&quot;3&quot; unique_id=&quot;10878&quot;&gt;&lt;property id=&quot;20148&quot; value=&quot;5&quot;/&gt;&lt;property id=&quot;20300&quot; value=&quot;Diapositiva 5&quot;/&gt;&lt;property id=&quot;20307&quot; value=&quot;532&quot;/&gt;&lt;/object&gt;&lt;object type=&quot;3&quot; unique_id=&quot;10879&quot;&gt;&lt;property id=&quot;20148&quot; value=&quot;5&quot;/&gt;&lt;property id=&quot;20300&quot; value=&quot;Diapositiva 6 - &amp;quot;Registros Administrativos&amp;quot;&quot;/&gt;&lt;property id=&quot;20307&quot; value=&quot;416&quot;/&gt;&lt;/object&gt;&lt;object type=&quot;3&quot; unique_id=&quot;10880&quot;&gt;&lt;property id=&quot;20148&quot; value=&quot;5&quot;/&gt;&lt;property id=&quot;20300&quot; value=&quot;Diapositiva 7 - &amp;quot;Información Censal&amp;quot;&quot;/&gt;&lt;property id=&quot;20307&quot; value=&quot;545&quot;/&gt;&lt;/object&gt;&lt;object type=&quot;3&quot; unique_id=&quot;10881&quot;&gt;&lt;property id=&quot;20148&quot; value=&quot;5&quot;/&gt;&lt;property id=&quot;20300&quot; value=&quot;Diapositiva 8&quot;/&gt;&lt;property id=&quot;20307&quot; value=&quot;584&quot;/&gt;&lt;/object&gt;&lt;object type=&quot;3&quot; unique_id=&quot;10882&quot;&gt;&lt;property id=&quot;20148&quot; value=&quot;5&quot;/&gt;&lt;property id=&quot;20300&quot; value=&quot;Diapositiva 9&quot;/&gt;&lt;property id=&quot;20307&quot; value=&quot;583&quot;/&gt;&lt;/object&gt;&lt;object type=&quot;3&quot; unique_id=&quot;10883&quot;&gt;&lt;property id=&quot;20148&quot; value=&quot;5&quot;/&gt;&lt;property id=&quot;20300&quot; value=&quot;Diapositiva 10 - &amp;quot;Estadística Derivada&amp;quot;&quot;/&gt;&lt;property id=&quot;20307&quot; value=&quot;533&quot;/&gt;&lt;/object&gt;&lt;object type=&quot;3&quot; unique_id=&quot;10884&quot;&gt;&lt;property id=&quot;20148&quot; value=&quot;5&quot;/&gt;&lt;property id=&quot;20300&quot; value=&quot;Diapositiva 11 - &amp;quot;Sistema de Cuentas Nacionales de México&amp;quot;&quot;/&gt;&lt;property id=&quot;20307&quot; value=&quot;462&quot;/&gt;&lt;/object&gt;&lt;object type=&quot;3&quot; unique_id=&quot;10885&quot;&gt;&lt;property id=&quot;20148&quot; value=&quot;5&quot;/&gt;&lt;property id=&quot;20300&quot; value=&quot;Diapositiva 12 - &amp;quot;Estructura y Evolución Productiva del&amp;#x0D;&amp;#x0A;Sector Real de la Economía&amp;quot;&quot;/&gt;&lt;property id=&quot;20307&quot; value=&quot;407&quot;/&gt;&lt;/object&gt;&lt;object type=&quot;3&quot; unique_id=&quot;10886&quot;&gt;&lt;property id=&quot;20148&quot; value=&quot;5&quot;/&gt;&lt;property id=&quot;20300&quot; value=&quot;Diapositiva 13 - &amp;quot;Herramientas utilizadas en el análisis de los Indicadores Económicos de Coyuntura&amp;#x0D;&amp;#x0A;&amp;quot;&quot;/&gt;&lt;property id=&quot;20307&quot; value=&quot;553&quot;/&gt;&lt;/object&gt;&lt;object type=&quot;3&quot; unique_id=&quot;10887&quot;&gt;&lt;property id=&quot;20148&quot; value=&quot;5&quot;/&gt;&lt;property id=&quot;20300&quot; value=&quot;Diapositiva 14&quot;/&gt;&lt;property id=&quot;20307&quot; value=&quot;557&quot;/&gt;&lt;/object&gt;&lt;object type=&quot;3&quot; unique_id=&quot;10888&quot;&gt;&lt;property id=&quot;20148&quot; value=&quot;5&quot;/&gt;&lt;property id=&quot;20300&quot; value=&quot;Diapositiva 15&quot;/&gt;&lt;property id=&quot;20307&quot; value=&quot;554&quot;/&gt;&lt;/object&gt;&lt;object type=&quot;3&quot; unique_id=&quot;10889&quot;&gt;&lt;property id=&quot;20148&quot; value=&quot;5&quot;/&gt;&lt;property id=&quot;20300&quot; value=&quot;Diapositiva 16&quot;/&gt;&lt;property id=&quot;20307&quot; value=&quot;555&quot;/&gt;&lt;/object&gt;&lt;object type=&quot;3&quot; unique_id=&quot;10890&quot;&gt;&lt;property id=&quot;20148&quot; value=&quot;5&quot;/&gt;&lt;property id=&quot;20300&quot; value=&quot;Diapositiva 17&quot;/&gt;&lt;property id=&quot;20307&quot; value=&quot;556&quot;/&gt;&lt;/object&gt;&lt;object type=&quot;3&quot; unique_id=&quot;10891&quot;&gt;&lt;property id=&quot;20148&quot; value=&quot;5&quot;/&gt;&lt;property id=&quot;20300&quot; value=&quot;Diapositiva 18&quot;/&gt;&lt;property id=&quot;20307&quot; value=&quot;558&quot;/&gt;&lt;/object&gt;&lt;object type=&quot;3&quot; unique_id=&quot;10892&quot;&gt;&lt;property id=&quot;20148&quot; value=&quot;5&quot;/&gt;&lt;property id=&quot;20300&quot; value=&quot;Diapositiva 19&quot;/&gt;&lt;property id=&quot;20307&quot; value=&quot;620&quot;/&gt;&lt;/object&gt;&lt;object type=&quot;3&quot; unique_id=&quot;10893&quot;&gt;&lt;property id=&quot;20148&quot; value=&quot;5&quot;/&gt;&lt;property id=&quot;20300&quot; value=&quot;Diapositiva 20&quot;/&gt;&lt;property id=&quot;20307&quot; value=&quot;622&quot;/&gt;&lt;/object&gt;&lt;object type=&quot;3&quot; unique_id=&quot;10894&quot;&gt;&lt;property id=&quot;20148&quot; value=&quot;5&quot;/&gt;&lt;property id=&quot;20300&quot; value=&quot;Diapositiva 21&quot;/&gt;&lt;property id=&quot;20307&quot; value=&quot;619&quot;/&gt;&lt;/object&gt;&lt;object type=&quot;3&quot; unique_id=&quot;10895&quot;&gt;&lt;property id=&quot;20148&quot; value=&quot;5&quot;/&gt;&lt;property id=&quot;20300&quot; value=&quot;Diapositiva 22&quot;/&gt;&lt;property id=&quot;20307&quot; value=&quot;617&quot;/&gt;&lt;/object&gt;&lt;object type=&quot;3&quot; unique_id=&quot;10896&quot;&gt;&lt;property id=&quot;20148&quot; value=&quot;5&quot;/&gt;&lt;property id=&quot;20300&quot; value=&quot;Diapositiva 23&quot;/&gt;&lt;property id=&quot;20307&quot; value=&quot;559&quot;/&gt;&lt;/object&gt;&lt;object type=&quot;3&quot; unique_id=&quot;10897&quot;&gt;&lt;property id=&quot;20148&quot; value=&quot;5&quot;/&gt;&lt;property id=&quot;20300&quot; value=&quot;Diapositiva 24&quot;/&gt;&lt;property id=&quot;20307&quot; value=&quot;490&quot;/&gt;&lt;/object&gt;&lt;object type=&quot;3&quot; unique_id=&quot;10898&quot;&gt;&lt;property id=&quot;20148&quot; value=&quot;5&quot;/&gt;&lt;property id=&quot;20300&quot; value=&quot;Diapositiva 25&quot;/&gt;&lt;property id=&quot;20307&quot; value=&quot;492&quot;/&gt;&lt;/object&gt;&lt;object type=&quot;3&quot; unique_id=&quot;10899&quot;&gt;&lt;property id=&quot;20148&quot; value=&quot;5&quot;/&gt;&lt;property id=&quot;20300&quot; value=&quot;Diapositiva 26 - &amp;quot;Índice de Volumen Físico de la Actividad Industrial&amp;#x0D;&amp;#x0A;&amp;quot;&quot;/&gt;&lt;property id=&quot;20307&quot; value=&quot;601&quot;/&gt;&lt;/object&gt;&lt;object type=&quot;3&quot; unique_id=&quot;10900&quot;&gt;&lt;property id=&quot;20148&quot; value=&quot;5&quot;/&gt;&lt;property id=&quot;20300&quot; value=&quot;Diapositiva 27&quot;/&gt;&lt;property id=&quot;20307&quot; value=&quot;485&quot;/&gt;&lt;/object&gt;&lt;object type=&quot;3&quot; unique_id=&quot;10901&quot;&gt;&lt;property id=&quot;20148&quot; value=&quot;5&quot;/&gt;&lt;property id=&quot;20300&quot; value=&quot;Diapositiva 28&quot;/&gt;&lt;property id=&quot;20307&quot; value=&quot;613&quot;/&gt;&lt;/object&gt;&lt;object type=&quot;3&quot; unique_id=&quot;10902&quot;&gt;&lt;property id=&quot;20148&quot; value=&quot;5&quot;/&gt;&lt;property id=&quot;20300&quot; value=&quot;Diapositiva 29&quot;/&gt;&lt;property id=&quot;20307&quot; value=&quot;598&quot;/&gt;&lt;/object&gt;&lt;object type=&quot;3&quot; unique_id=&quot;10903&quot;&gt;&lt;property id=&quot;20148&quot; value=&quot;5&quot;/&gt;&lt;property id=&quot;20300&quot; value=&quot;Diapositiva 30&quot;/&gt;&lt;property id=&quot;20307&quot; value=&quot;524&quot;/&gt;&lt;/object&gt;&lt;object type=&quot;3&quot; unique_id=&quot;10904&quot;&gt;&lt;property id=&quot;20148&quot; value=&quot;5&quot;/&gt;&lt;property id=&quot;20300&quot; value=&quot;Diapositiva 31&quot;/&gt;&lt;property id=&quot;20307&quot; value=&quot;453&quot;/&gt;&lt;/object&gt;&lt;object type=&quot;3&quot; unique_id=&quot;10905&quot;&gt;&lt;property id=&quot;20148&quot; value=&quot;5&quot;/&gt;&lt;property id=&quot;20300&quot; value=&quot;Diapositiva 32&quot;/&gt;&lt;property id=&quot;20307&quot; value=&quot;538&quot;/&gt;&lt;/object&gt;&lt;object type=&quot;3&quot; unique_id=&quot;10906&quot;&gt;&lt;property id=&quot;20148&quot; value=&quot;5&quot;/&gt;&lt;property id=&quot;20300&quot; value=&quot;Diapositiva 33&quot;/&gt;&lt;property id=&quot;20307&quot; value=&quot;539&quot;/&gt;&lt;/object&gt;&lt;object type=&quot;3&quot; unique_id=&quot;10907&quot;&gt;&lt;property id=&quot;20148&quot; value=&quot;5&quot;/&gt;&lt;property id=&quot;20300&quot; value=&quot;Diapositiva 34&quot;/&gt;&lt;property id=&quot;20307&quot; value=&quot;540&quot;/&gt;&lt;/object&gt;&lt;object type=&quot;3&quot; unique_id=&quot;10908&quot;&gt;&lt;property id=&quot;20148&quot; value=&quot;5&quot;/&gt;&lt;property id=&quot;20300&quot; value=&quot;Diapositiva 35&quot;/&gt;&lt;property id=&quot;20307&quot; value=&quot;491&quot;/&gt;&lt;/object&gt;&lt;object type=&quot;3&quot; unique_id=&quot;10909&quot;&gt;&lt;property id=&quot;20148&quot; value=&quot;5&quot;/&gt;&lt;property id=&quot;20300&quot; value=&quot;Diapositiva 36&quot;/&gt;&lt;property id=&quot;20307&quot; value=&quot;509&quot;/&gt;&lt;/object&gt;&lt;object type=&quot;3&quot; unique_id=&quot;10910&quot;&gt;&lt;property id=&quot;20148&quot; value=&quot;5&quot;/&gt;&lt;property id=&quot;20300&quot; value=&quot;Diapositiva 37&quot;/&gt;&lt;property id=&quot;20307&quot; value=&quot;497&quot;/&gt;&lt;/object&gt;&lt;object type=&quot;3&quot; unique_id=&quot;10911&quot;&gt;&lt;property id=&quot;20148&quot; value=&quot;5&quot;/&gt;&lt;property id=&quot;20300&quot; value=&quot;Diapositiva 38&quot;/&gt;&lt;property id=&quot;20307&quot; value=&quot;499&quot;/&gt;&lt;/object&gt;&lt;object type=&quot;3&quot; unique_id=&quot;10912&quot;&gt;&lt;property id=&quot;20148&quot; value=&quot;5&quot;/&gt;&lt;property id=&quot;20300&quot; value=&quot;Diapositiva 39&quot;/&gt;&lt;property id=&quot;20307&quot; value=&quot;498&quot;/&gt;&lt;/object&gt;&lt;object type=&quot;3&quot; unique_id=&quot;10913&quot;&gt;&lt;property id=&quot;20148&quot; value=&quot;5&quot;/&gt;&lt;property id=&quot;20300&quot; value=&quot;Diapositiva 40&quot;/&gt;&lt;property id=&quot;20307&quot; value=&quot;577&quot;/&gt;&lt;/object&gt;&lt;object type=&quot;3&quot; unique_id=&quot;10914&quot;&gt;&lt;property id=&quot;20148&quot; value=&quot;5&quot;/&gt;&lt;property id=&quot;20300&quot; value=&quot;Diapositiva 41&quot;/&gt;&lt;property id=&quot;20307&quot; value=&quot;578&quot;/&gt;&lt;/object&gt;&lt;object type=&quot;3&quot; unique_id=&quot;10915&quot;&gt;&lt;property id=&quot;20148&quot; value=&quot;5&quot;/&gt;&lt;property id=&quot;20300&quot; value=&quot;Diapositiva 42&quot;/&gt;&lt;property id=&quot;20307&quot; value=&quot;618&quot;/&gt;&lt;/object&gt;&lt;object type=&quot;3&quot; unique_id=&quot;10916&quot;&gt;&lt;property id=&quot;20148&quot; value=&quot;5&quot;/&gt;&lt;property id=&quot;20300&quot; value=&quot;Diapositiva 43&quot;/&gt;&lt;property id=&quot;20307&quot; value=&quot;500&quot;/&gt;&lt;/object&gt;&lt;object type=&quot;3&quot; unique_id=&quot;10917&quot;&gt;&lt;property id=&quot;20148&quot; value=&quot;5&quot;/&gt;&lt;property id=&quot;20300&quot; value=&quot;Diapositiva 44&quot;/&gt;&lt;property id=&quot;20307&quot; value=&quot;501&quot;/&gt;&lt;/object&gt;&lt;object type=&quot;3&quot; unique_id=&quot;10918&quot;&gt;&lt;property id=&quot;20148&quot; value=&quot;5&quot;/&gt;&lt;property id=&quot;20300&quot; value=&quot;Diapositiva 45&quot;/&gt;&lt;property id=&quot;20307&quot; value=&quot;585&quot;/&gt;&lt;/object&gt;&lt;object type=&quot;3&quot; unique_id=&quot;10919&quot;&gt;&lt;property id=&quot;20148&quot; value=&quot;5&quot;/&gt;&lt;property id=&quot;20300&quot; value=&quot;Diapositiva 46&quot;/&gt;&lt;property id=&quot;20307&quot; value=&quot;587&quot;/&gt;&lt;/object&gt;&lt;object type=&quot;3&quot; unique_id=&quot;10920&quot;&gt;&lt;property id=&quot;20148&quot; value=&quot;5&quot;/&gt;&lt;property id=&quot;20300&quot; value=&quot;Diapositiva 47&quot;/&gt;&lt;property id=&quot;20307&quot; value=&quot;588&quot;/&gt;&lt;/object&gt;&lt;object type=&quot;3&quot; unique_id=&quot;10921&quot;&gt;&lt;property id=&quot;20148&quot; value=&quot;5&quot;/&gt;&lt;property id=&quot;20300&quot; value=&quot;Diapositiva 48&quot;/&gt;&lt;property id=&quot;20307&quot; value=&quot;589&quot;/&gt;&lt;/object&gt;&lt;object type=&quot;3&quot; unique_id=&quot;10922&quot;&gt;&lt;property id=&quot;20148&quot; value=&quot;5&quot;/&gt;&lt;property id=&quot;20300&quot; value=&quot;Diapositiva 49&quot;/&gt;&lt;property id=&quot;20307&quot; value=&quot;590&quot;/&gt;&lt;/object&gt;&lt;object type=&quot;3&quot; unique_id=&quot;10923&quot;&gt;&lt;property id=&quot;20148&quot; value=&quot;5&quot;/&gt;&lt;property id=&quot;20300&quot; value=&quot;Diapositiva 50&quot;/&gt;&lt;property id=&quot;20307&quot; value=&quot;563&quot;/&gt;&lt;/object&gt;&lt;object type=&quot;3&quot; unique_id=&quot;10924&quot;&gt;&lt;property id=&quot;20148&quot; value=&quot;5&quot;/&gt;&lt;property id=&quot;20300&quot; value=&quot;Diapositiva 51&quot;/&gt;&lt;property id=&quot;20307&quot; value=&quot;609&quot;/&gt;&lt;/object&gt;&lt;object type=&quot;3&quot; unique_id=&quot;10925&quot;&gt;&lt;property id=&quot;20148&quot; value=&quot;5&quot;/&gt;&lt;property id=&quot;20300&quot; value=&quot;Diapositiva 52&quot;/&gt;&lt;property id=&quot;20307&quot; value=&quot;615&quot;/&gt;&lt;/object&gt;&lt;object type=&quot;3&quot; unique_id=&quot;10926&quot;&gt;&lt;property id=&quot;20148&quot; value=&quot;5&quot;/&gt;&lt;property id=&quot;20300&quot; value=&quot;Diapositiva 53&quot;/&gt;&lt;property id=&quot;20307&quot; value=&quot;534&quot;/&gt;&lt;/object&gt;&lt;object type=&quot;3&quot; unique_id=&quot;10927&quot;&gt;&lt;property id=&quot;20148&quot; value=&quot;5&quot;/&gt;&lt;property id=&quot;20300&quot; value=&quot;Diapositiva 54&quot;/&gt;&lt;property id=&quot;20307&quot; value=&quot;519&quot;/&gt;&lt;/object&gt;&lt;object type=&quot;3&quot; unique_id=&quot;10928&quot;&gt;&lt;property id=&quot;20148&quot; value=&quot;5&quot;/&gt;&lt;property id=&quot;20300&quot; value=&quot;Diapositiva 55&quot;/&gt;&lt;property id=&quot;20307&quot; value=&quot;546&quot;/&gt;&lt;/object&gt;&lt;object type=&quot;3&quot; unique_id=&quot;10929&quot;&gt;&lt;property id=&quot;20148&quot; value=&quot;5&quot;/&gt;&lt;property id=&quot;20300&quot; value=&quot;Diapositiva 56&quot;/&gt;&lt;property id=&quot;20307&quot; value=&quot;520&quot;/&gt;&lt;/object&gt;&lt;object type=&quot;3&quot; unique_id=&quot;10930&quot;&gt;&lt;property id=&quot;20148&quot; value=&quot;5&quot;/&gt;&lt;property id=&quot;20300&quot; value=&quot;Diapositiva 57&quot;/&gt;&lt;property id=&quot;20307&quot; value=&quot;521&quot;/&gt;&lt;/object&gt;&lt;object type=&quot;3&quot; unique_id=&quot;10931&quot;&gt;&lt;property id=&quot;20148&quot; value=&quot;5&quot;/&gt;&lt;property id=&quot;20300&quot; value=&quot;Diapositiva 58&quot;/&gt;&lt;property id=&quot;20307&quot; value=&quot;547&quot;/&gt;&lt;/object&gt;&lt;object type=&quot;3&quot; unique_id=&quot;10932&quot;&gt;&lt;property id=&quot;20148&quot; value=&quot;5&quot;/&gt;&lt;property id=&quot;20300&quot; value=&quot;Diapositiva 59&quot;/&gt;&lt;property id=&quot;20307&quot; value=&quot;548&quot;/&gt;&lt;/object&gt;&lt;object type=&quot;3&quot; unique_id=&quot;10933&quot;&gt;&lt;property id=&quot;20148&quot; value=&quot;5&quot;/&gt;&lt;property id=&quot;20300&quot; value=&quot;Diapositiva 60&quot;/&gt;&lt;property id=&quot;20307&quot; value=&quot;464&quot;/&gt;&lt;/object&gt;&lt;object type=&quot;3&quot; unique_id=&quot;10934&quot;&gt;&lt;property id=&quot;20148&quot; value=&quot;5&quot;/&gt;&lt;property id=&quot;20300&quot; value=&quot;Diapositiva 61&quot;/&gt;&lt;property id=&quot;20307&quot; value=&quot;568&quot;/&gt;&lt;/object&gt;&lt;object type=&quot;3&quot; unique_id=&quot;10935&quot;&gt;&lt;property id=&quot;20148&quot; value=&quot;5&quot;/&gt;&lt;property id=&quot;20300&quot; value=&quot;Diapositiva 62&quot;/&gt;&lt;property id=&quot;20307&quot; value=&quot;569&quot;/&gt;&lt;/object&gt;&lt;object type=&quot;3&quot; unique_id=&quot;10936&quot;&gt;&lt;property id=&quot;20148&quot; value=&quot;5&quot;/&gt;&lt;property id=&quot;20300&quot; value=&quot;Diapositiva 63&quot;/&gt;&lt;property id=&quot;20307&quot; value=&quot;570&quot;/&gt;&lt;/object&gt;&lt;object type=&quot;3&quot; unique_id=&quot;10937&quot;&gt;&lt;property id=&quot;20148&quot; value=&quot;5&quot;/&gt;&lt;property id=&quot;20300&quot; value=&quot;Diapositiva 64&quot;/&gt;&lt;property id=&quot;20307&quot; value=&quot;571&quot;/&gt;&lt;/object&gt;&lt;object type=&quot;3&quot; unique_id=&quot;10938&quot;&gt;&lt;property id=&quot;20148&quot; value=&quot;5&quot;/&gt;&lt;property id=&quot;20300&quot; value=&quot;Diapositiva 65&quot;/&gt;&lt;property id=&quot;20307&quot; value=&quot;572&quot;/&gt;&lt;/object&gt;&lt;object type=&quot;3&quot; unique_id=&quot;10939&quot;&gt;&lt;property id=&quot;20148&quot; value=&quot;5&quot;/&gt;&lt;property id=&quot;20300&quot; value=&quot;Diapositiva 66&quot;/&gt;&lt;property id=&quot;20307&quot; value=&quot;580&quot;/&gt;&lt;/object&gt;&lt;object type=&quot;3&quot; unique_id=&quot;10940&quot;&gt;&lt;property id=&quot;20148&quot; value=&quot;5&quot;/&gt;&lt;property id=&quot;20300&quot; value=&quot;Diapositiva 67&quot;/&gt;&lt;property id=&quot;20307&quot; value=&quot;579&quot;/&gt;&lt;/object&gt;&lt;object type=&quot;3&quot; unique_id=&quot;10941&quot;&gt;&lt;property id=&quot;20148&quot; value=&quot;5&quot;/&gt;&lt;property id=&quot;20300&quot; value=&quot;Diapositiva 68&quot;/&gt;&lt;property id=&quot;20307&quot; value=&quot;581&quot;/&gt;&lt;/object&gt;&lt;object type=&quot;3&quot; unique_id=&quot;10942&quot;&gt;&lt;property id=&quot;20148&quot; value=&quot;5&quot;/&gt;&lt;property id=&quot;20300&quot; value=&quot;Diapositiva 69&quot;/&gt;&lt;property id=&quot;20307&quot; value=&quot;594&quot;/&gt;&lt;/object&gt;&lt;object type=&quot;3&quot; unique_id=&quot;10943&quot;&gt;&lt;property id=&quot;20148&quot; value=&quot;5&quot;/&gt;&lt;property id=&quot;20300&quot; value=&quot;Diapositiva 70&quot;/&gt;&lt;property id=&quot;20307&quot; value=&quot;574&quot;/&gt;&lt;/object&gt;&lt;object type=&quot;3&quot; unique_id=&quot;10944&quot;&gt;&lt;property id=&quot;20148&quot; value=&quot;5&quot;/&gt;&lt;property id=&quot;20300&quot; value=&quot;Diapositiva 71&quot;/&gt;&lt;property id=&quot;20307&quot; value=&quot;504&quot;/&gt;&lt;/object&gt;&lt;object type=&quot;3&quot; unique_id=&quot;10945&quot;&gt;&lt;property id=&quot;20148&quot; value=&quot;5&quot;/&gt;&lt;property id=&quot;20300&quot; value=&quot;Diapositiva 72&quot;/&gt;&lt;property id=&quot;20307&quot; value=&quot;595&quot;/&gt;&lt;/object&gt;&lt;object type=&quot;3&quot; unique_id=&quot;10946&quot;&gt;&lt;property id=&quot;20148&quot; value=&quot;5&quot;/&gt;&lt;property id=&quot;20300&quot; value=&quot;Diapositiva 73&quot;/&gt;&lt;property id=&quot;20307&quot; value=&quot;575&quot;/&gt;&lt;/object&gt;&lt;object type=&quot;3&quot; unique_id=&quot;10947&quot;&gt;&lt;property id=&quot;20148&quot; value=&quot;5&quot;/&gt;&lt;property id=&quot;20300&quot; value=&quot;Diapositiva 74&quot;/&gt;&lt;property id=&quot;20307&quot; value=&quot;596&quot;/&gt;&lt;/object&gt;&lt;object type=&quot;3&quot; unique_id=&quot;10948&quot;&gt;&lt;property id=&quot;20148&quot; value=&quot;5&quot;/&gt;&lt;property id=&quot;20300&quot; value=&quot;Diapositiva 75&quot;/&gt;&lt;property id=&quot;20307&quot; value=&quot;576&quot;/&gt;&lt;/object&gt;&lt;object type=&quot;3&quot; unique_id=&quot;10949&quot;&gt;&lt;property id=&quot;20148&quot; value=&quot;5&quot;/&gt;&lt;property id=&quot;20300&quot; value=&quot;Diapositiva 76&quot;/&gt;&lt;property id=&quot;20307&quot; value=&quot;605&quot;/&gt;&lt;/object&gt;&lt;object type=&quot;3&quot; unique_id=&quot;10950&quot;&gt;&lt;property id=&quot;20148&quot; value=&quot;5&quot;/&gt;&lt;property id=&quot;20300&quot; value=&quot;Diapositiva 77&quot;/&gt;&lt;property id=&quot;20307&quot; value=&quot;606&quot;/&gt;&lt;/object&gt;&lt;object type=&quot;3&quot; unique_id=&quot;10951&quot;&gt;&lt;property id=&quot;20148&quot; value=&quot;5&quot;/&gt;&lt;property id=&quot;20300&quot; value=&quot;Diapositiva 78&quot;/&gt;&lt;property id=&quot;20307&quot; value=&quot;604&quot;/&gt;&lt;/object&gt;&lt;object type=&quot;3&quot; unique_id=&quot;10952&quot;&gt;&lt;property id=&quot;20148&quot; value=&quot;5&quot;/&gt;&lt;property id=&quot;20300&quot; value=&quot;Diapositiva 79&quot;/&gt;&lt;property id=&quot;20307&quot; value=&quot;467&quot;/&gt;&lt;/object&gt;&lt;object type=&quot;3&quot; unique_id=&quot;10953&quot;&gt;&lt;property id=&quot;20148&quot; value=&quot;5&quot;/&gt;&lt;property id=&quot;20300&quot; value=&quot;Diapositiva 80&quot;/&gt;&lt;property id=&quot;20307&quot; value=&quot;608&quot;/&gt;&lt;/object&gt;&lt;/object&gt;&lt;object type=&quot;8&quot; unique_id=&quot;11035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_tradnl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_tradnl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48710</TotalTime>
  <Words>4415</Words>
  <Application>Microsoft Office PowerPoint</Application>
  <PresentationFormat>Presentación en pantalla (4:3)</PresentationFormat>
  <Paragraphs>1589</Paragraphs>
  <Slides>87</Slides>
  <Notes>70</Notes>
  <HiddenSlides>1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90" baseType="lpstr">
      <vt:lpstr>Diseño predeterminado</vt:lpstr>
      <vt:lpstr>Gráfico</vt:lpstr>
      <vt:lpstr>Document</vt:lpstr>
      <vt:lpstr>Diapositiva 1</vt:lpstr>
      <vt:lpstr>Diapositiva 2</vt:lpstr>
      <vt:lpstr>Indicadores Económicos de Coyuntura</vt:lpstr>
      <vt:lpstr>Estadística Básica</vt:lpstr>
      <vt:lpstr>Diapositiva 5</vt:lpstr>
      <vt:lpstr>Registros Administrativos</vt:lpstr>
      <vt:lpstr>Información Censal</vt:lpstr>
      <vt:lpstr>Diapositiva 8</vt:lpstr>
      <vt:lpstr>Diapositiva 9</vt:lpstr>
      <vt:lpstr>Construcción de Indicadores de Estadística Derivada</vt:lpstr>
      <vt:lpstr>Sistema de Cuentas Nacionales de México</vt:lpstr>
      <vt:lpstr>Estructura y Evolución Productiva del Sector Real de la Economía</vt:lpstr>
      <vt:lpstr>Herramientas utilizadas en el análisis de los IEC </vt:lpstr>
      <vt:lpstr>Diapositiva 14</vt:lpstr>
      <vt:lpstr>Diapositiva 15</vt:lpstr>
      <vt:lpstr>Componentes de una serie de tiempo</vt:lpstr>
      <vt:lpstr>Factores no económicos que afectan a  las series de tiempo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Índice de Volumen Físico de la Actividad Industrial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Company>INEGI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Indicadores de Actividad Industrial</dc:title>
  <dc:creator>Yuriko Yabuta Osorio</dc:creator>
  <dc:description>15 de agosto de 2002.</dc:description>
  <cp:lastModifiedBy>inegi</cp:lastModifiedBy>
  <cp:revision>2389</cp:revision>
  <cp:lastPrinted>2002-07-04T16:39:26Z</cp:lastPrinted>
  <dcterms:created xsi:type="dcterms:W3CDTF">2001-07-17T16:50:42Z</dcterms:created>
  <dcterms:modified xsi:type="dcterms:W3CDTF">2014-09-23T14:17:34Z</dcterms:modified>
</cp:coreProperties>
</file>